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5143500" cx="9144000"/>
  <p:notesSz cx="6858000" cy="9144000"/>
  <p:embeddedFontLst>
    <p:embeddedFont>
      <p:font typeface="Lato"/>
      <p:regular r:id="rId47"/>
      <p:bold r:id="rId48"/>
      <p:italic r:id="rId49"/>
      <p:boldItalic r:id="rId50"/>
    </p:embeddedFont>
    <p:embeddedFont>
      <p:font typeface="Montserrat"/>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55" roundtripDataSignature="AMtx7miVvxpZKrz3OTSPxGwAnImcJtSg/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bold.fntdata"/><Relationship Id="rId47" Type="http://schemas.openxmlformats.org/officeDocument/2006/relationships/font" Target="fonts/Lato-regular.fntdata"/><Relationship Id="rId49"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regular.fntdata"/><Relationship Id="rId50" Type="http://schemas.openxmlformats.org/officeDocument/2006/relationships/font" Target="fonts/Lato-boldItalic.fntdata"/><Relationship Id="rId53" Type="http://schemas.openxmlformats.org/officeDocument/2006/relationships/font" Target="fonts/Montserrat-italic.fntdata"/><Relationship Id="rId52" Type="http://schemas.openxmlformats.org/officeDocument/2006/relationships/font" Target="fonts/Montserrat-bold.fntdata"/><Relationship Id="rId11" Type="http://schemas.openxmlformats.org/officeDocument/2006/relationships/slide" Target="slides/slide6.xml"/><Relationship Id="rId55" Type="http://customschemas.google.com/relationships/presentationmetadata" Target="metadata"/><Relationship Id="rId10" Type="http://schemas.openxmlformats.org/officeDocument/2006/relationships/slide" Target="slides/slide5.xml"/><Relationship Id="rId54" Type="http://schemas.openxmlformats.org/officeDocument/2006/relationships/font" Target="fonts/Montserrat-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blockchain.org/" TargetMode="External"/><Relationship Id="rId3" Type="http://schemas.openxmlformats.org/officeDocument/2006/relationships/hyperlink" Target="http://blockchain.org/"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Good evening, I’m Danilo and for this final project I’ve decided to build a Bitcoin price forecasting model in order to see if it possible to make predictions about the price of Bitcoin using machine learning methods</a:t>
            </a:r>
            <a:endParaRPr sz="15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a7c40ec614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2a7c40ec614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The features taken under consideration were divided into several categories, from those that describe the price characteristics to those that goes into more detail about Bitcoin's blockchain</a:t>
            </a:r>
            <a:endParaRPr sz="15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6e1760ff98_1_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g26e1760ff98_1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The project pipeline is the following</a:t>
            </a:r>
            <a:endParaRPr sz="1500"/>
          </a:p>
          <a:p>
            <a:pPr indent="-323850" lvl="0" marL="457200" rtl="0" algn="l">
              <a:lnSpc>
                <a:spcPct val="115000"/>
              </a:lnSpc>
              <a:spcBef>
                <a:spcPts val="0"/>
              </a:spcBef>
              <a:spcAft>
                <a:spcPts val="0"/>
              </a:spcAft>
              <a:buClr>
                <a:schemeClr val="dk1"/>
              </a:buClr>
              <a:buSzPts val="1500"/>
              <a:buChar char="●"/>
            </a:pPr>
            <a:r>
              <a:rPr lang="en" sz="1500"/>
              <a:t>First, I retrieved all the data and processed them in order to decide how to use the features</a:t>
            </a:r>
            <a:endParaRPr sz="1500"/>
          </a:p>
          <a:p>
            <a:pPr indent="-323850" lvl="0" marL="457200" rtl="0" algn="l">
              <a:lnSpc>
                <a:spcPct val="115000"/>
              </a:lnSpc>
              <a:spcBef>
                <a:spcPts val="0"/>
              </a:spcBef>
              <a:spcAft>
                <a:spcPts val="0"/>
              </a:spcAft>
              <a:buClr>
                <a:schemeClr val="dk1"/>
              </a:buClr>
              <a:buSzPts val="1500"/>
              <a:buChar char="●"/>
            </a:pPr>
            <a:r>
              <a:rPr lang="en" sz="1500"/>
              <a:t>Then the models are trained using different methods of splitting the dataset, which we will see later</a:t>
            </a:r>
            <a:endParaRPr sz="1500"/>
          </a:p>
          <a:p>
            <a:pPr indent="-323850" lvl="0" marL="457200" rtl="0" algn="l">
              <a:lnSpc>
                <a:spcPct val="115000"/>
              </a:lnSpc>
              <a:spcBef>
                <a:spcPts val="0"/>
              </a:spcBef>
              <a:spcAft>
                <a:spcPts val="0"/>
              </a:spcAft>
              <a:buClr>
                <a:schemeClr val="dk1"/>
              </a:buClr>
              <a:buSzPts val="1500"/>
              <a:buChar char="●"/>
            </a:pPr>
            <a:r>
              <a:rPr lang="en" sz="1500"/>
              <a:t>And then the final results are collected and conclusions are drawn</a:t>
            </a:r>
            <a:endParaRPr sz="1500"/>
          </a:p>
          <a:p>
            <a:pPr indent="-323850" lvl="0" marL="457200" rtl="0" algn="l">
              <a:lnSpc>
                <a:spcPct val="115000"/>
              </a:lnSpc>
              <a:spcBef>
                <a:spcPts val="0"/>
              </a:spcBef>
              <a:spcAft>
                <a:spcPts val="0"/>
              </a:spcAft>
              <a:buClr>
                <a:schemeClr val="dk1"/>
              </a:buClr>
              <a:buSzPts val="1500"/>
              <a:buChar char="●"/>
            </a:pPr>
            <a:r>
              <a:rPr lang="en" sz="1500"/>
              <a:t>The project was carried out with Apache Spark but during some phases I converted the Spark dataframe to a Pandas one to make some plots</a:t>
            </a:r>
            <a:endParaRPr sz="15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6e1760ff98_1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g26e1760ff98_1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Starting from the first phase, after obtaining all the data, other features were added</a:t>
            </a:r>
            <a:endParaRPr sz="1500"/>
          </a:p>
          <a:p>
            <a:pPr indent="-323850" lvl="0" marL="457200" rtl="0" algn="l">
              <a:lnSpc>
                <a:spcPct val="115000"/>
              </a:lnSpc>
              <a:spcBef>
                <a:spcPts val="0"/>
              </a:spcBef>
              <a:spcAft>
                <a:spcPts val="0"/>
              </a:spcAft>
              <a:buClr>
                <a:schemeClr val="dk1"/>
              </a:buClr>
              <a:buSzPts val="1500"/>
              <a:buChar char="●"/>
            </a:pPr>
            <a:r>
              <a:rPr lang="en" sz="1500"/>
              <a:t>Such as next-market-price that represents the price of Bitcoin for the next 15 minutes, on which predictions will be made</a:t>
            </a:r>
            <a:endParaRPr sz="1500"/>
          </a:p>
          <a:p>
            <a:pPr indent="-323850" lvl="0" marL="457200" rtl="0" algn="l">
              <a:lnSpc>
                <a:spcPct val="115000"/>
              </a:lnSpc>
              <a:spcBef>
                <a:spcPts val="0"/>
              </a:spcBef>
              <a:spcAft>
                <a:spcPts val="0"/>
              </a:spcAft>
              <a:buClr>
                <a:schemeClr val="dk1"/>
              </a:buClr>
              <a:buSzPts val="1500"/>
              <a:buChar char="●"/>
            </a:pPr>
            <a:r>
              <a:rPr lang="en" sz="1500"/>
              <a:t>And some simple moving averages indicators that calculate the average price over a specified number of days</a:t>
            </a:r>
            <a:endParaRPr sz="15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a8639fb0e6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2a8639fb0e6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Then all the features have been divided into three distinct groups</a:t>
            </a:r>
            <a:endParaRPr sz="1500"/>
          </a:p>
          <a:p>
            <a:pPr indent="-323850" lvl="0" marL="457200" rtl="0" algn="l">
              <a:lnSpc>
                <a:spcPct val="115000"/>
              </a:lnSpc>
              <a:spcBef>
                <a:spcPts val="0"/>
              </a:spcBef>
              <a:spcAft>
                <a:spcPts val="0"/>
              </a:spcAft>
              <a:buClr>
                <a:schemeClr val="dk1"/>
              </a:buClr>
              <a:buSzPts val="1500"/>
              <a:buChar char="●"/>
            </a:pPr>
            <a:r>
              <a:rPr lang="en" sz="1500"/>
              <a:t>Base features that contains all the price related features</a:t>
            </a:r>
            <a:endParaRPr sz="1500"/>
          </a:p>
          <a:p>
            <a:pPr indent="-323850" lvl="0" marL="457200" rtl="0" algn="l">
              <a:lnSpc>
                <a:spcPct val="115000"/>
              </a:lnSpc>
              <a:spcBef>
                <a:spcPts val="0"/>
              </a:spcBef>
              <a:spcAft>
                <a:spcPts val="0"/>
              </a:spcAft>
              <a:buClr>
                <a:schemeClr val="dk1"/>
              </a:buClr>
              <a:buSzPts val="1500"/>
              <a:buChar char="●"/>
            </a:pPr>
            <a:r>
              <a:rPr lang="en" sz="1500"/>
              <a:t>And those that contains the previous ones plus the additional blockchain features divided based on their correlation value with the price</a:t>
            </a:r>
            <a:endParaRPr sz="1500"/>
          </a:p>
          <a:p>
            <a:pPr indent="-323850" lvl="0" marL="457200" rtl="0" algn="l">
              <a:lnSpc>
                <a:spcPct val="115000"/>
              </a:lnSpc>
              <a:spcBef>
                <a:spcPts val="0"/>
              </a:spcBef>
              <a:spcAft>
                <a:spcPts val="0"/>
              </a:spcAft>
              <a:buClr>
                <a:schemeClr val="dk1"/>
              </a:buClr>
              <a:buSzPts val="1500"/>
              <a:buChar char="●"/>
            </a:pPr>
            <a:r>
              <a:rPr lang="en" sz="1500"/>
              <a:t>If this value is greater than or equal to 0.6 they will be considered most correlated, least correlated otherwise</a:t>
            </a:r>
            <a:endParaRPr sz="15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a0c6f9b0a2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g2a0c6f9b0a2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Then the whole dataset will be splitted into two sets</a:t>
            </a:r>
            <a:endParaRPr sz="1500"/>
          </a:p>
          <a:p>
            <a:pPr indent="-323850" lvl="0" marL="457200" rtl="0" algn="l">
              <a:lnSpc>
                <a:spcPct val="115000"/>
              </a:lnSpc>
              <a:spcBef>
                <a:spcPts val="0"/>
              </a:spcBef>
              <a:spcAft>
                <a:spcPts val="0"/>
              </a:spcAft>
              <a:buClr>
                <a:schemeClr val="dk1"/>
              </a:buClr>
              <a:buSzPts val="1500"/>
              <a:buChar char="●"/>
            </a:pPr>
            <a:r>
              <a:rPr lang="en" sz="1500"/>
              <a:t>A Train / Validation one that will be used to train the models and validate the performances</a:t>
            </a:r>
            <a:endParaRPr sz="1500"/>
          </a:p>
          <a:p>
            <a:pPr indent="-323850" lvl="0" marL="457200" rtl="0" algn="l">
              <a:lnSpc>
                <a:spcPct val="115000"/>
              </a:lnSpc>
              <a:spcBef>
                <a:spcPts val="0"/>
              </a:spcBef>
              <a:spcAft>
                <a:spcPts val="0"/>
              </a:spcAft>
              <a:buClr>
                <a:schemeClr val="dk1"/>
              </a:buClr>
              <a:buSzPts val="1500"/>
              <a:buChar char="●"/>
            </a:pPr>
            <a:r>
              <a:rPr lang="en" sz="1500"/>
              <a:t>And a Test one that will be used to perform price prediction on never-before-seen data, in our case the last 3 months of the original dataset will be taken into consideration</a:t>
            </a:r>
            <a:endParaRPr sz="15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6e1760ff98_1_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26e1760ff98_1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These are the different splitting methods used to train and validate the models in order to figure out which one works best for this task</a:t>
            </a:r>
            <a:endParaRPr sz="1500"/>
          </a:p>
          <a:p>
            <a:pPr indent="-323850" lvl="0" marL="457200" rtl="0" algn="l">
              <a:lnSpc>
                <a:spcPct val="115000"/>
              </a:lnSpc>
              <a:spcBef>
                <a:spcPts val="0"/>
              </a:spcBef>
              <a:spcAft>
                <a:spcPts val="0"/>
              </a:spcAft>
              <a:buClr>
                <a:schemeClr val="dk1"/>
              </a:buClr>
              <a:buSzPts val="1500"/>
              <a:buChar char="●"/>
            </a:pPr>
            <a:r>
              <a:rPr lang="en" sz="1500"/>
              <a:t>Block splits involves dividing the time series into blocks of equal length</a:t>
            </a:r>
            <a:endParaRPr sz="1500"/>
          </a:p>
          <a:p>
            <a:pPr indent="-323850" lvl="0" marL="457200" rtl="0" algn="l">
              <a:lnSpc>
                <a:spcPct val="115000"/>
              </a:lnSpc>
              <a:spcBef>
                <a:spcPts val="0"/>
              </a:spcBef>
              <a:spcAft>
                <a:spcPts val="0"/>
              </a:spcAft>
              <a:buClr>
                <a:schemeClr val="dk1"/>
              </a:buClr>
              <a:buSzPts val="1500"/>
              <a:buChar char="●"/>
            </a:pPr>
            <a:r>
              <a:rPr lang="en" sz="1500"/>
              <a:t>Walk forward uses a sliding window approach to create the training and validation sets</a:t>
            </a:r>
            <a:endParaRPr sz="1500"/>
          </a:p>
          <a:p>
            <a:pPr indent="-323850" lvl="0" marL="457200" rtl="0" algn="l">
              <a:lnSpc>
                <a:spcPct val="115000"/>
              </a:lnSpc>
              <a:spcBef>
                <a:spcPts val="0"/>
              </a:spcBef>
              <a:spcAft>
                <a:spcPts val="0"/>
              </a:spcAft>
              <a:buClr>
                <a:schemeClr val="dk1"/>
              </a:buClr>
              <a:buSzPts val="1500"/>
              <a:buChar char="●"/>
            </a:pPr>
            <a:r>
              <a:rPr lang="en" sz="1500"/>
              <a:t>Single split divides the entire time series into just two splits considering a narrow period of time</a:t>
            </a:r>
            <a:endParaRPr sz="15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aae10f216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g2aae10f216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1"/>
              </a:buClr>
              <a:buSzPts val="1500"/>
              <a:buChar char="●"/>
            </a:pPr>
            <a:r>
              <a:rPr lang="en" sz="1500"/>
              <a:t>In fact, in the latter case I consider only 2 years instead of 4 as in the others, to best benefit from the trend in the short term</a:t>
            </a:r>
            <a:endParaRPr sz="15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a0c6f9b0a2_0_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g2a0c6f9b0a2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Several types of regression algorithms between linear and tree-based will be tested to see their differences using the following types of metrics to obtain a complete picture of the performance</a:t>
            </a:r>
            <a:endParaRPr sz="15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6e1760ff98_1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26e1760ff98_1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Since predicting the price accurately is very difficult, I tried to quantify how good the models are at predicting whether the price will go up or down</a:t>
            </a:r>
            <a:endParaRPr sz="15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a75948b1fc_3_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g2a75948b1fc_3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For each prediction that will be made, I am going to consider it correct if the actual price goes up or down and the predicted one follows that trend, wrong if vice versa</a:t>
            </a:r>
            <a:endParaRPr sz="1500"/>
          </a:p>
          <a:p>
            <a:pPr indent="-323850" lvl="0" marL="457200" rtl="0" algn="l">
              <a:lnSpc>
                <a:spcPct val="115000"/>
              </a:lnSpc>
              <a:spcBef>
                <a:spcPts val="0"/>
              </a:spcBef>
              <a:spcAft>
                <a:spcPts val="0"/>
              </a:spcAft>
              <a:buClr>
                <a:schemeClr val="dk1"/>
              </a:buClr>
              <a:buSzPts val="1500"/>
              <a:buChar char="●"/>
            </a:pPr>
            <a:r>
              <a:rPr lang="en" sz="1500"/>
              <a:t>After that I count the number of correct predictions among all of them</a:t>
            </a:r>
            <a:endParaRPr sz="1500"/>
          </a:p>
          <a:p>
            <a:pPr indent="-323850" lvl="0" marL="457200" rtl="0" algn="l">
              <a:lnSpc>
                <a:spcPct val="115000"/>
              </a:lnSpc>
              <a:spcBef>
                <a:spcPts val="0"/>
              </a:spcBef>
              <a:spcAft>
                <a:spcPts val="0"/>
              </a:spcAft>
              <a:buClr>
                <a:schemeClr val="dk1"/>
              </a:buClr>
              <a:buSzPts val="1500"/>
              <a:buChar char="●"/>
            </a:pPr>
            <a:r>
              <a:rPr lang="en" sz="1500"/>
              <a:t>And finally I compute the overall percentage of accuracy</a:t>
            </a:r>
            <a:endParaRPr sz="15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a668859f7c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 name="Google Shape;66;g2a668859f7c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I will first introduce what bitcoin is and what is the aim of this project</a:t>
            </a:r>
            <a:endParaRPr sz="15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a0c6f9b0a2_0_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2a0c6f9b0a2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T</a:t>
            </a:r>
            <a:r>
              <a:rPr lang="en" sz="1500"/>
              <a:t>he train / validation pipeline is structured like this</a:t>
            </a:r>
            <a:endParaRPr sz="1500"/>
          </a:p>
          <a:p>
            <a:pPr indent="-323850" lvl="0" marL="457200" rtl="0" algn="l">
              <a:lnSpc>
                <a:spcPct val="115000"/>
              </a:lnSpc>
              <a:spcBef>
                <a:spcPts val="0"/>
              </a:spcBef>
              <a:spcAft>
                <a:spcPts val="0"/>
              </a:spcAft>
              <a:buClr>
                <a:schemeClr val="dk1"/>
              </a:buClr>
              <a:buSzPts val="1500"/>
              <a:buChar char="●"/>
            </a:pPr>
            <a:r>
              <a:rPr lang="en" sz="1500"/>
              <a:t>First of all, I </a:t>
            </a:r>
            <a:r>
              <a:rPr lang="en" sz="1500"/>
              <a:t>retrieve</a:t>
            </a:r>
            <a:r>
              <a:rPr lang="en" sz="1500"/>
              <a:t> the data on how the default models behave with the three feature groups with or without normalization</a:t>
            </a:r>
            <a:endParaRPr sz="1500"/>
          </a:p>
          <a:p>
            <a:pPr indent="-323850" lvl="0" marL="457200" rtl="0" algn="l">
              <a:lnSpc>
                <a:spcPct val="115000"/>
              </a:lnSpc>
              <a:spcBef>
                <a:spcPts val="0"/>
              </a:spcBef>
              <a:spcAft>
                <a:spcPts val="0"/>
              </a:spcAft>
              <a:buClr>
                <a:schemeClr val="dk1"/>
              </a:buClr>
              <a:buSzPts val="1500"/>
              <a:buChar char="●"/>
            </a:pPr>
            <a:r>
              <a:rPr lang="en" sz="1500"/>
              <a:t>Then the features that for each model gave the most satisfactory results are chosen and proceed with the next phase which is hyper parameter tuning</a:t>
            </a:r>
            <a:endParaRPr sz="15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a739442e3e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2a739442e3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solidFill>
                  <a:schemeClr val="dk1"/>
                </a:solidFill>
              </a:rPr>
              <a:t>Here I will</a:t>
            </a:r>
            <a:r>
              <a:rPr lang="en" sz="1500">
                <a:solidFill>
                  <a:schemeClr val="dk1"/>
                </a:solidFill>
              </a:rPr>
              <a:t> find the best model’s parameters to use</a:t>
            </a:r>
            <a:endParaRPr sz="15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aa3efe7eea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2aa3efe7eea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1200"/>
              </a:spcBef>
              <a:spcAft>
                <a:spcPts val="0"/>
              </a:spcAft>
              <a:buClr>
                <a:schemeClr val="dk1"/>
              </a:buClr>
              <a:buSzPts val="1600"/>
              <a:buChar char="●"/>
            </a:pPr>
            <a:r>
              <a:rPr lang="en" sz="1600"/>
              <a:t>Since during this stage will be used the Block or Walk forward </a:t>
            </a:r>
            <a:r>
              <a:rPr lang="en" sz="1600"/>
              <a:t>splitting</a:t>
            </a:r>
            <a:r>
              <a:rPr lang="en" sz="1600"/>
              <a:t> method of the dataset I compute a score for each set of parameters chosen by each split, assigning weights based on their frequency of occurrence, split belonging and RMSE value</a:t>
            </a:r>
            <a:endParaRPr sz="16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aa3efe7eea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g2aa3efe7eea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1"/>
              </a:buClr>
              <a:buSzPts val="1500"/>
              <a:buChar char="●"/>
            </a:pPr>
            <a:r>
              <a:rPr lang="en" sz="1500"/>
              <a:t>Then, the overall score will be calculated by putting together these weights for each set of parameters and the one with the best score will be the chosen one</a:t>
            </a:r>
            <a:endParaRPr sz="15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a0c6f9b0a2_0_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g2a0c6f9b0a2_0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After that, the performance of each model is validated by performing cross validation also using here the splitting methods seen previously</a:t>
            </a:r>
            <a:endParaRPr sz="1500"/>
          </a:p>
          <a:p>
            <a:pPr indent="-323850" lvl="0" marL="457200" rtl="0" algn="l">
              <a:lnSpc>
                <a:spcPct val="115000"/>
              </a:lnSpc>
              <a:spcBef>
                <a:spcPts val="0"/>
              </a:spcBef>
              <a:spcAft>
                <a:spcPts val="0"/>
              </a:spcAft>
              <a:buClr>
                <a:schemeClr val="dk1"/>
              </a:buClr>
              <a:buSzPts val="1500"/>
              <a:buChar char="●"/>
            </a:pPr>
            <a:r>
              <a:rPr lang="en" sz="1500"/>
              <a:t>And if the final results are satisfactory, the models will be trained on the whole train / validation set and saved in order to make predictions on the test set</a:t>
            </a:r>
            <a:endParaRPr sz="15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a0c6f9b0a2_0_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2a0c6f9b0a2_0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During the </a:t>
            </a:r>
            <a:r>
              <a:rPr lang="en" sz="1500"/>
              <a:t>final stage all the results obtained up to that point are also compared</a:t>
            </a:r>
            <a:endParaRPr sz="1500"/>
          </a:p>
          <a:p>
            <a:pPr indent="-323850" lvl="0" marL="457200" rtl="0" algn="l">
              <a:lnSpc>
                <a:spcPct val="115000"/>
              </a:lnSpc>
              <a:spcBef>
                <a:spcPts val="0"/>
              </a:spcBef>
              <a:spcAft>
                <a:spcPts val="0"/>
              </a:spcAft>
              <a:buClr>
                <a:schemeClr val="dk1"/>
              </a:buClr>
              <a:buSzPts val="1500"/>
              <a:buChar char="●"/>
            </a:pPr>
            <a:r>
              <a:rPr lang="en" sz="1500"/>
              <a:t>Moreover, the test set has been divided into further mini-sets to see how the models performance changes as time increases</a:t>
            </a:r>
            <a:endParaRPr sz="1500"/>
          </a:p>
          <a:p>
            <a:pPr indent="-323850" lvl="0" marL="457200" rtl="0" algn="l">
              <a:lnSpc>
                <a:spcPct val="115000"/>
              </a:lnSpc>
              <a:spcBef>
                <a:spcPts val="0"/>
              </a:spcBef>
              <a:spcAft>
                <a:spcPts val="0"/>
              </a:spcAft>
              <a:buClr>
                <a:schemeClr val="dk1"/>
              </a:buClr>
              <a:buSzPts val="1500"/>
              <a:buChar char="●"/>
            </a:pPr>
            <a:r>
              <a:rPr lang="en" sz="1500"/>
              <a:t>Let’s take a look at the most relevant results obtained</a:t>
            </a:r>
            <a:endParaRPr sz="15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b24c81f713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g2b24c81f713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Considering the RMSE values of the default models based on the different splitting methods we can see how the Walk-forward method return lower performance than block and single split, with the latter benefiting from a shorter time horizon</a:t>
            </a:r>
            <a:endParaRPr sz="1500"/>
          </a:p>
          <a:p>
            <a:pPr indent="-323850" lvl="0" marL="457200" rtl="0" algn="l">
              <a:lnSpc>
                <a:spcPct val="115000"/>
              </a:lnSpc>
              <a:spcBef>
                <a:spcPts val="0"/>
              </a:spcBef>
              <a:spcAft>
                <a:spcPts val="0"/>
              </a:spcAft>
              <a:buClr>
                <a:schemeClr val="dk1"/>
              </a:buClr>
              <a:buSzPts val="1500"/>
              <a:buChar char="●"/>
            </a:pPr>
            <a:r>
              <a:rPr lang="en" sz="1500"/>
              <a:t>Normalised features produce suboptimal results and their impact varies between models</a:t>
            </a:r>
            <a:endParaRPr sz="15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a8639fb0e6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2a8639fb0e6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This can best be seen by considering the R2 values where, for example, in linear models overfitting is reduced but still leads to unsatisfactory results to be fully considered</a:t>
            </a:r>
            <a:endParaRPr sz="1500"/>
          </a:p>
          <a:p>
            <a:pPr indent="-323850" lvl="0" marL="457200" rtl="0" algn="l">
              <a:lnSpc>
                <a:spcPct val="115000"/>
              </a:lnSpc>
              <a:spcBef>
                <a:spcPts val="0"/>
              </a:spcBef>
              <a:spcAft>
                <a:spcPts val="0"/>
              </a:spcAft>
              <a:buClr>
                <a:schemeClr val="dk1"/>
              </a:buClr>
              <a:buSzPts val="1500"/>
              <a:buChar char="●"/>
            </a:pPr>
            <a:r>
              <a:rPr lang="en" sz="1500"/>
              <a:t>Moreover, the addition of blockchain features produces a modest improvements in some cases, underlining the persistent influence of price-based features</a:t>
            </a:r>
            <a:endParaRPr sz="15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a8be63b007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g2a8be63b007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Considering the results obtained, the features used by the models for the next steps were the following</a:t>
            </a:r>
            <a:endParaRPr sz="15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b24c81f713_0_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2b24c81f713_0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Now let’s see the comparison between the best default model and the model after performing hyperparameter tuning</a:t>
            </a:r>
            <a:endParaRPr sz="1500"/>
          </a:p>
          <a:p>
            <a:pPr indent="-323850" lvl="0" marL="457200" rtl="0" algn="l">
              <a:lnSpc>
                <a:spcPct val="115000"/>
              </a:lnSpc>
              <a:spcBef>
                <a:spcPts val="0"/>
              </a:spcBef>
              <a:spcAft>
                <a:spcPts val="0"/>
              </a:spcAft>
              <a:buClr>
                <a:schemeClr val="dk1"/>
              </a:buClr>
              <a:buSzPts val="1500"/>
              <a:buChar char="●"/>
            </a:pPr>
            <a:r>
              <a:rPr lang="en" sz="1500"/>
              <a:t>We can see that the trend regarding splitting methods has remained the same, in fact single split is the best splitting method on which to train / validate the models</a:t>
            </a:r>
            <a:endParaRPr sz="1500"/>
          </a:p>
          <a:p>
            <a:pPr indent="-323850" lvl="0" marL="457200" rtl="0" algn="l">
              <a:lnSpc>
                <a:spcPct val="115000"/>
              </a:lnSpc>
              <a:spcBef>
                <a:spcPts val="0"/>
              </a:spcBef>
              <a:spcAft>
                <a:spcPts val="0"/>
              </a:spcAft>
              <a:buClr>
                <a:schemeClr val="dk1"/>
              </a:buClr>
              <a:buSzPts val="1500"/>
              <a:buChar char="●"/>
            </a:pPr>
            <a:r>
              <a:rPr lang="en" sz="1500"/>
              <a:t>In general, hyper parameter tuning brought some improvements compared with the default ones</a:t>
            </a:r>
            <a:endParaRPr sz="1500"/>
          </a:p>
          <a:p>
            <a:pPr indent="-323850" lvl="0" marL="457200" rtl="0" algn="l">
              <a:lnSpc>
                <a:spcPct val="115000"/>
              </a:lnSpc>
              <a:spcBef>
                <a:spcPts val="0"/>
              </a:spcBef>
              <a:spcAft>
                <a:spcPts val="0"/>
              </a:spcAft>
              <a:buClr>
                <a:schemeClr val="dk1"/>
              </a:buClr>
              <a:buSzPts val="1500"/>
              <a:buChar char="●"/>
            </a:pPr>
            <a:r>
              <a:rPr lang="en" sz="1500"/>
              <a:t>Moreover, the tree-based models are those that returned the best results</a:t>
            </a:r>
            <a:endParaRPr sz="15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a668859f7c_0_7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g2a668859f7c_0_7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Next we will see what data will be used and how to achieve the goal</a:t>
            </a:r>
            <a:endParaRPr sz="15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b24c81f713_0_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g2b24c81f713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Char char="●"/>
            </a:pPr>
            <a:r>
              <a:rPr lang="en" sz="1500">
                <a:solidFill>
                  <a:schemeClr val="dk1"/>
                </a:solidFill>
              </a:rPr>
              <a:t>This is confirmed by considering the values of R2 where these trends are reflected</a:t>
            </a:r>
            <a:endParaRPr sz="15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a75948b1fc_3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g2a75948b1fc_3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Looking at the accuracy, on the other hand, we can see that this has remained more or less the same for both default and tuned models at around 50%, this may be because the period taken into consideration is too long</a:t>
            </a:r>
            <a:endParaRPr sz="15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a8be63b007_0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g2a8be63b007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solidFill>
                  <a:schemeClr val="dk1"/>
                </a:solidFill>
              </a:rPr>
              <a:t>In conclusion, regarding this train / validation phase </a:t>
            </a:r>
            <a:r>
              <a:rPr lang="en" sz="1500">
                <a:solidFill>
                  <a:schemeClr val="dk1"/>
                </a:solidFill>
              </a:rPr>
              <a:t>we can say that the best results were obtained using single splitting method and tree-based models</a:t>
            </a:r>
            <a:endParaRPr sz="15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a0c6f9b0a2_0_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g2a0c6f9b0a2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Moving on to the final predictions made on the test set, we can see that tree-based models perform rather well in the short-mid term period, compared to linear ones</a:t>
            </a:r>
            <a:endParaRPr sz="15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b24c81f713_0_1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g2b24c81f713_0_1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While in the long term, especially considering the last month, all models failed to capture the price trend well</a:t>
            </a:r>
            <a:endParaRPr sz="15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b24c81f713_0_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g2b24c81f713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Considering the RMSE values, these </a:t>
            </a:r>
            <a:r>
              <a:rPr lang="en" sz="1500"/>
              <a:t>tends to increase slowly for all models as the time taken into </a:t>
            </a:r>
            <a:r>
              <a:rPr lang="en" sz="1500">
                <a:solidFill>
                  <a:schemeClr val="dk1"/>
                </a:solidFill>
              </a:rPr>
              <a:t>consideration </a:t>
            </a:r>
            <a:r>
              <a:rPr lang="en" sz="1500"/>
              <a:t>increases</a:t>
            </a:r>
            <a:endParaRPr sz="1500"/>
          </a:p>
          <a:p>
            <a:pPr indent="-323850" lvl="0" marL="457200" rtl="0" algn="l">
              <a:lnSpc>
                <a:spcPct val="115000"/>
              </a:lnSpc>
              <a:spcBef>
                <a:spcPts val="0"/>
              </a:spcBef>
              <a:spcAft>
                <a:spcPts val="0"/>
              </a:spcAft>
              <a:buClr>
                <a:schemeClr val="dk1"/>
              </a:buClr>
              <a:buSzPts val="1500"/>
              <a:buChar char="●"/>
            </a:pPr>
            <a:r>
              <a:rPr lang="en" sz="1500"/>
              <a:t>Since the results were averaged and by considering more data at each dataset split, we can see how the periods in which the models did better compensated for the worst results in the last period</a:t>
            </a:r>
            <a:endParaRPr sz="15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2b24c81f713_0_1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8" name="Google Shape;418;g2b24c81f713_0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Char char="●"/>
            </a:pPr>
            <a:r>
              <a:rPr lang="en" sz="1500">
                <a:solidFill>
                  <a:schemeClr val="dk1"/>
                </a:solidFill>
              </a:rPr>
              <a:t>We see the same trend again in the R2 values</a:t>
            </a:r>
            <a:endParaRPr sz="15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a7c40ec614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6" name="Google Shape;446;g2a7c40ec614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solidFill>
                  <a:schemeClr val="dk1"/>
                </a:solidFill>
              </a:rPr>
              <a:t>Regarding </a:t>
            </a:r>
            <a:r>
              <a:rPr lang="en" sz="1500">
                <a:solidFill>
                  <a:schemeClr val="dk1"/>
                </a:solidFill>
              </a:rPr>
              <a:t>the accuracy, this is slightly improved compared to that obtained during the train / validation phase, even reaching 70% in some cases</a:t>
            </a:r>
            <a:endParaRPr sz="15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a8be63b007_0_1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2a8be63b007_0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solidFill>
                  <a:schemeClr val="dk1"/>
                </a:solidFill>
              </a:rPr>
              <a:t>But i</a:t>
            </a:r>
            <a:r>
              <a:rPr lang="en" sz="1500">
                <a:solidFill>
                  <a:schemeClr val="dk1"/>
                </a:solidFill>
              </a:rPr>
              <a:t>t should be noted that in this case linear models have a higher accuracy than tree-based ones, probably because they have smoother curves that allow them to better represent the price rather than tree-based ones that are more jagged</a:t>
            </a:r>
            <a:endParaRPr sz="15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a0c6f9b0a2_0_1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g2a0c6f9b0a2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solidFill>
                  <a:schemeClr val="dk1"/>
                </a:solidFill>
              </a:rPr>
              <a:t>To sum up, we can say that according to these experiments it is better to use a splitting method that considers a narrower time period like single split</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With regard to the features used, these depend on the type of model, for example normalisation helped us to reduce overfitting in some cases, but in general the addition of blockchain-related features brought slight improvements</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Then with regard to the models, we can say that in the short to medium term, the tree-based ones managed to capture the price trend quite well, but as was to be expected, as the time period increases, performance begins to degrade</a:t>
            </a:r>
            <a:endParaRPr sz="15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a668859f7c_0_7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g2a668859f7c_0_7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Followed by a description of the main stages of the project</a:t>
            </a:r>
            <a:endParaRPr sz="15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2a8be63b007_0_1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0" name="Google Shape;480;g2a8be63b007_0_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Answering to the initial question we can say that yes, it is at least possible to get an idea of the price trend although we have seen that this is more accurate in the short term</a:t>
            </a:r>
            <a:endParaRPr sz="1500"/>
          </a:p>
          <a:p>
            <a:pPr indent="-323850" lvl="0" marL="457200" rtl="0" algn="l">
              <a:lnSpc>
                <a:spcPct val="115000"/>
              </a:lnSpc>
              <a:spcBef>
                <a:spcPts val="0"/>
              </a:spcBef>
              <a:spcAft>
                <a:spcPts val="0"/>
              </a:spcAft>
              <a:buClr>
                <a:schemeClr val="dk1"/>
              </a:buClr>
              <a:buSzPts val="1500"/>
              <a:buChar char="●"/>
            </a:pPr>
            <a:r>
              <a:rPr lang="en" sz="1500"/>
              <a:t>Some future developments could be </a:t>
            </a:r>
            <a:r>
              <a:rPr lang="en" sz="1500"/>
              <a:t>the implementation of a sliding window on features to use additional historical data or the consideration of events that could influence the price</a:t>
            </a:r>
            <a:endParaRPr sz="1500"/>
          </a:p>
          <a:p>
            <a:pPr indent="-323850" lvl="0" marL="457200" rtl="0" algn="l">
              <a:lnSpc>
                <a:spcPct val="115000"/>
              </a:lnSpc>
              <a:spcBef>
                <a:spcPts val="0"/>
              </a:spcBef>
              <a:spcAft>
                <a:spcPts val="0"/>
              </a:spcAft>
              <a:buClr>
                <a:schemeClr val="dk1"/>
              </a:buClr>
              <a:buSzPts val="1500"/>
              <a:buChar char="●"/>
            </a:pPr>
            <a:r>
              <a:rPr lang="en" sz="1500"/>
              <a:t>Even the use of deep learning approaches such as CNNs or Transformer models that exploit self-attention to better capture trends</a:t>
            </a:r>
            <a:endParaRPr sz="1500"/>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6e1760ff98_1_1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7" name="Google Shape;487;g26e1760ff98_1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668859f7c_0_7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g2a668859f7c_0_7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And draw the final conclusions</a:t>
            </a:r>
            <a:endParaRPr sz="15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a668859f7c_0_7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g2a668859f7c_0_7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Let's start by explain briefly what Bitcoin is</a:t>
            </a:r>
            <a:endParaRPr sz="1500"/>
          </a:p>
          <a:p>
            <a:pPr indent="-323850" lvl="0" marL="457200" rtl="0" algn="l">
              <a:lnSpc>
                <a:spcPct val="115000"/>
              </a:lnSpc>
              <a:spcBef>
                <a:spcPts val="0"/>
              </a:spcBef>
              <a:spcAft>
                <a:spcPts val="0"/>
              </a:spcAft>
              <a:buClr>
                <a:schemeClr val="dk1"/>
              </a:buClr>
              <a:buSzPts val="1500"/>
              <a:buChar char="●"/>
            </a:pPr>
            <a:r>
              <a:rPr lang="en" sz="1500"/>
              <a:t>Bitcoin is a decentralized cryptocurrency, created in 2009 by an anonymous inventor under the pseudonym of Satoshi Nakamoto</a:t>
            </a:r>
            <a:endParaRPr sz="1500"/>
          </a:p>
          <a:p>
            <a:pPr indent="-323850" lvl="0" marL="457200" rtl="0" algn="l">
              <a:lnSpc>
                <a:spcPct val="115000"/>
              </a:lnSpc>
              <a:spcBef>
                <a:spcPts val="0"/>
              </a:spcBef>
              <a:spcAft>
                <a:spcPts val="0"/>
              </a:spcAft>
              <a:buClr>
                <a:schemeClr val="dk1"/>
              </a:buClr>
              <a:buSzPts val="1500"/>
              <a:buChar char="●"/>
            </a:pPr>
            <a:r>
              <a:rPr lang="en" sz="1500"/>
              <a:t>It does not have a central bank behind it but relies on a network of nodes that manage it in a distributed, peer-to-peer mode</a:t>
            </a:r>
            <a:endParaRPr sz="1500"/>
          </a:p>
          <a:p>
            <a:pPr indent="-323850" lvl="0" marL="457200" rtl="0" algn="l">
              <a:lnSpc>
                <a:spcPct val="115000"/>
              </a:lnSpc>
              <a:spcBef>
                <a:spcPts val="0"/>
              </a:spcBef>
              <a:spcAft>
                <a:spcPts val="0"/>
              </a:spcAft>
              <a:buClr>
                <a:schemeClr val="dk1"/>
              </a:buClr>
              <a:buSzPts val="1500"/>
              <a:buChar char="●"/>
            </a:pPr>
            <a:r>
              <a:rPr lang="en" sz="1500"/>
              <a:t>It uses strong cryptography to validate and secure transactions and these can be made through the Internet by anyone with a bitcoin address</a:t>
            </a:r>
            <a:endParaRPr sz="1500"/>
          </a:p>
          <a:p>
            <a:pPr indent="-323850" lvl="0" marL="457200" rtl="0" algn="l">
              <a:lnSpc>
                <a:spcPct val="115000"/>
              </a:lnSpc>
              <a:spcBef>
                <a:spcPts val="0"/>
              </a:spcBef>
              <a:spcAft>
                <a:spcPts val="0"/>
              </a:spcAft>
              <a:buClr>
                <a:schemeClr val="dk1"/>
              </a:buClr>
              <a:buSzPts val="1500"/>
              <a:buChar char="●"/>
            </a:pPr>
            <a:r>
              <a:rPr lang="en" sz="1500"/>
              <a:t>These are stored in a public ledger which is constantly updated and validated by nodes in the network</a:t>
            </a:r>
            <a:endParaRPr sz="15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a668859f7c_0_7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g2a668859f7c_0_7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Char char="●"/>
            </a:pPr>
            <a:r>
              <a:rPr lang="en" sz="1500"/>
              <a:t>It’s value is determined by the market and the number of people using it</a:t>
            </a:r>
            <a:endParaRPr sz="1500"/>
          </a:p>
          <a:p>
            <a:pPr indent="-323850" lvl="0" marL="457200" rtl="0" algn="l">
              <a:lnSpc>
                <a:spcPct val="115000"/>
              </a:lnSpc>
              <a:spcBef>
                <a:spcPts val="0"/>
              </a:spcBef>
              <a:spcAft>
                <a:spcPts val="0"/>
              </a:spcAft>
              <a:buClr>
                <a:schemeClr val="dk1"/>
              </a:buClr>
              <a:buSzPts val="1500"/>
              <a:buChar char="●"/>
            </a:pPr>
            <a:r>
              <a:rPr lang="en" sz="1500"/>
              <a:t>This </a:t>
            </a:r>
            <a:r>
              <a:rPr lang="en" sz="1500"/>
              <a:t>cryptocurrency</a:t>
            </a:r>
            <a:r>
              <a:rPr lang="en" sz="1500"/>
              <a:t> has attracted the attention of many people in recent years, however, the price fluctuation can be extremely unpredictable</a:t>
            </a:r>
            <a:endParaRPr sz="1500"/>
          </a:p>
          <a:p>
            <a:pPr indent="-323850" lvl="0" marL="457200" rtl="0" algn="l">
              <a:lnSpc>
                <a:spcPct val="115000"/>
              </a:lnSpc>
              <a:spcBef>
                <a:spcPts val="0"/>
              </a:spcBef>
              <a:spcAft>
                <a:spcPts val="0"/>
              </a:spcAft>
              <a:buClr>
                <a:schemeClr val="dk1"/>
              </a:buClr>
              <a:buSzPts val="1500"/>
              <a:buChar char="●"/>
            </a:pPr>
            <a:r>
              <a:rPr lang="en" sz="1500"/>
              <a:t>In this context, predicting Bitcoin prices can be a competitive advantage for investors and traders, as it could allow them to make informed decisions on the right time to enter or exit the market</a:t>
            </a:r>
            <a:endParaRPr sz="15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a0c6f9b0a2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2a0c6f9b0a2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The main goal of this project was to analyze some machine learning techniques to understand, through the processing of historical data, how accurately the price of Bitcoin can be predicted and whether this can provide added value to cryptocurrency investors and traders</a:t>
            </a:r>
            <a:endParaRPr sz="15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6e1760ff98_1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26e1760ff98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solidFill>
                  <a:schemeClr val="dk1"/>
                </a:solidFill>
              </a:rPr>
              <a:t>I collected Bitcoin blockchain data using the API of the</a:t>
            </a:r>
            <a:r>
              <a:rPr lang="en" sz="1500">
                <a:solidFill>
                  <a:schemeClr val="dk1"/>
                </a:solidFill>
                <a:uFill>
                  <a:noFill/>
                </a:uFill>
                <a:hlinkClick r:id="rId2">
                  <a:extLst>
                    <a:ext uri="{A12FA001-AC4F-418D-AE19-62706E023703}">
                      <ahyp:hlinkClr val="tx"/>
                    </a:ext>
                  </a:extLst>
                </a:hlinkClick>
              </a:rPr>
              <a:t> </a:t>
            </a:r>
            <a:r>
              <a:rPr lang="en" sz="1500" u="sng">
                <a:solidFill>
                  <a:schemeClr val="hlink"/>
                </a:solidFill>
                <a:hlinkClick r:id="rId3"/>
              </a:rPr>
              <a:t>Blockchain.org</a:t>
            </a:r>
            <a:r>
              <a:rPr lang="en" sz="1500">
                <a:solidFill>
                  <a:schemeClr val="dk1"/>
                </a:solidFill>
              </a:rPr>
              <a:t> website and price information from two popular exchanges, Binance and Kraken, </a:t>
            </a:r>
            <a:endParaRPr sz="1500">
              <a:solidFill>
                <a:schemeClr val="dk1"/>
              </a:solidFill>
            </a:endParaRPr>
          </a:p>
          <a:p>
            <a:pPr indent="-323850" lvl="0" marL="457200" rtl="0" algn="l">
              <a:lnSpc>
                <a:spcPct val="100000"/>
              </a:lnSpc>
              <a:spcBef>
                <a:spcPts val="0"/>
              </a:spcBef>
              <a:spcAft>
                <a:spcPts val="0"/>
              </a:spcAft>
              <a:buClr>
                <a:schemeClr val="dk1"/>
              </a:buClr>
              <a:buSzPts val="1500"/>
              <a:buChar char="●"/>
            </a:pPr>
            <a:r>
              <a:rPr lang="en" sz="1500">
                <a:solidFill>
                  <a:schemeClr val="dk1"/>
                </a:solidFill>
              </a:rPr>
              <a:t>I decided to organize them in 15-minute time-frame and I’ve retrieved the most relevant data from the last four years to current days, a period on which there were moments of high volatility but also some price lateralization</a:t>
            </a:r>
            <a:endParaRPr sz="15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g2a739442e3e_0_6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g2a739442e3e_0_6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g2a739442e3e_0_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g2a739442e3e_0_9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g2a739442e3e_0_95"/>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g2a739442e3e_0_9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g2a739442e3e_0_9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50" name="Shape 50"/>
        <p:cNvGrpSpPr/>
        <p:nvPr/>
      </p:nvGrpSpPr>
      <p:grpSpPr>
        <a:xfrm>
          <a:off x="0" y="0"/>
          <a:ext cx="0" cy="0"/>
          <a:chOff x="0" y="0"/>
          <a:chExt cx="0" cy="0"/>
        </a:xfrm>
      </p:grpSpPr>
      <p:grpSp>
        <p:nvGrpSpPr>
          <p:cNvPr id="51" name="Google Shape;51;g2a739442e3e_0_101"/>
          <p:cNvGrpSpPr/>
          <p:nvPr/>
        </p:nvGrpSpPr>
        <p:grpSpPr>
          <a:xfrm>
            <a:off x="0" y="7"/>
            <a:ext cx="717777" cy="676949"/>
            <a:chOff x="0" y="381001"/>
            <a:chExt cx="1037850" cy="1016288"/>
          </a:xfrm>
        </p:grpSpPr>
        <p:sp>
          <p:nvSpPr>
            <p:cNvPr id="52" name="Google Shape;52;g2a739442e3e_0_101"/>
            <p:cNvSpPr/>
            <p:nvPr/>
          </p:nvSpPr>
          <p:spPr>
            <a:xfrm rot="-5400000">
              <a:off x="0" y="381001"/>
              <a:ext cx="808800" cy="808800"/>
            </a:xfrm>
            <a:prstGeom prst="diagStripe">
              <a:avLst>
                <a:gd fmla="val 50000" name="adj"/>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g2a739442e3e_0_10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 name="Google Shape;54;g2a739442e3e_0_10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g2a739442e3e_0_6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g2a739442e3e_0_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g2a739442e3e_0_6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g2a739442e3e_0_6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g2a739442e3e_0_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g2a739442e3e_0_7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g2a739442e3e_0_71"/>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g2a739442e3e_0_71"/>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g2a739442e3e_0_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g2a739442e3e_0_7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g2a739442e3e_0_7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g2a739442e3e_0_7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g2a739442e3e_0_7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g2a739442e3e_0_7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g2a739442e3e_0_83"/>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g2a739442e3e_0_8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g2a739442e3e_0_8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g2a739442e3e_0_86"/>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g2a739442e3e_0_86"/>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g2a739442e3e_0_86"/>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g2a739442e3e_0_8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g2a739442e3e_0_9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g2a739442e3e_0_9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g2a739442e3e_0_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g2a739442e3e_0_5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g2a739442e3e_0_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4.png"/><Relationship Id="rId5" Type="http://schemas.openxmlformats.org/officeDocument/2006/relationships/image" Target="../media/image12.png"/><Relationship Id="rId6"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23.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35.png"/><Relationship Id="rId4" Type="http://schemas.openxmlformats.org/officeDocument/2006/relationships/image" Target="../media/image33.png"/><Relationship Id="rId5" Type="http://schemas.openxmlformats.org/officeDocument/2006/relationships/image" Target="../media/image3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35.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31.png"/><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37.png"/><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40.png"/><Relationship Id="rId4" Type="http://schemas.openxmlformats.org/officeDocument/2006/relationships/image" Target="../media/image27.png"/><Relationship Id="rId5" Type="http://schemas.openxmlformats.org/officeDocument/2006/relationships/image" Target="../media/image32.png"/><Relationship Id="rId6"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40.png"/><Relationship Id="rId4" Type="http://schemas.openxmlformats.org/officeDocument/2006/relationships/image" Target="../media/image27.png"/><Relationship Id="rId5" Type="http://schemas.openxmlformats.org/officeDocument/2006/relationships/image" Target="../media/image32.png"/><Relationship Id="rId6" Type="http://schemas.openxmlformats.org/officeDocument/2006/relationships/image" Target="../media/image28.png"/><Relationship Id="rId7"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40.png"/><Relationship Id="rId4" Type="http://schemas.openxmlformats.org/officeDocument/2006/relationships/image" Target="../media/image27.png"/><Relationship Id="rId9" Type="http://schemas.openxmlformats.org/officeDocument/2006/relationships/image" Target="../media/image20.png"/><Relationship Id="rId5" Type="http://schemas.openxmlformats.org/officeDocument/2006/relationships/image" Target="../media/image32.png"/><Relationship Id="rId6" Type="http://schemas.openxmlformats.org/officeDocument/2006/relationships/image" Target="../media/image28.png"/><Relationship Id="rId7" Type="http://schemas.openxmlformats.org/officeDocument/2006/relationships/image" Target="../media/image41.png"/><Relationship Id="rId8" Type="http://schemas.openxmlformats.org/officeDocument/2006/relationships/image" Target="../media/image3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42.png"/><Relationship Id="rId4" Type="http://schemas.openxmlformats.org/officeDocument/2006/relationships/image" Target="../media/image4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50.png"/><Relationship Id="rId4" Type="http://schemas.openxmlformats.org/officeDocument/2006/relationships/image" Target="../media/image43.png"/><Relationship Id="rId5" Type="http://schemas.openxmlformats.org/officeDocument/2006/relationships/image" Target="../media/image3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46.png"/><Relationship Id="rId4" Type="http://schemas.openxmlformats.org/officeDocument/2006/relationships/image" Target="../media/image45.png"/><Relationship Id="rId5" Type="http://schemas.openxmlformats.org/officeDocument/2006/relationships/image" Target="../media/image4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39.png"/><Relationship Id="rId4" Type="http://schemas.openxmlformats.org/officeDocument/2006/relationships/image" Target="../media/image4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39.png"/><Relationship Id="rId4" Type="http://schemas.openxmlformats.org/officeDocument/2006/relationships/image" Target="../media/image4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47.png"/><Relationship Id="rId4"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47.png"/><Relationship Id="rId4" Type="http://schemas.openxmlformats.org/officeDocument/2006/relationships/image" Target="../media/image46.png"/><Relationship Id="rId5" Type="http://schemas.openxmlformats.org/officeDocument/2006/relationships/image" Target="../media/image49.png"/><Relationship Id="rId6" Type="http://schemas.openxmlformats.org/officeDocument/2006/relationships/image" Target="../media/image5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53.png"/><Relationship Id="rId4" Type="http://schemas.openxmlformats.org/officeDocument/2006/relationships/image" Target="../media/image46.png"/><Relationship Id="rId5" Type="http://schemas.openxmlformats.org/officeDocument/2006/relationships/image" Target="../media/image4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53.png"/><Relationship Id="rId4" Type="http://schemas.openxmlformats.org/officeDocument/2006/relationships/image" Target="../media/image46.png"/><Relationship Id="rId5" Type="http://schemas.openxmlformats.org/officeDocument/2006/relationships/image" Target="../media/image47.png"/></Relationships>
</file>

<file path=ppt/slides/_rels/slide33.xml.rels><?xml version="1.0" encoding="UTF-8" standalone="yes"?><Relationships xmlns="http://schemas.openxmlformats.org/package/2006/relationships"><Relationship Id="rId11" Type="http://schemas.openxmlformats.org/officeDocument/2006/relationships/image" Target="../media/image59.png"/><Relationship Id="rId10" Type="http://schemas.openxmlformats.org/officeDocument/2006/relationships/image" Target="../media/image61.png"/><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54.png"/><Relationship Id="rId4" Type="http://schemas.openxmlformats.org/officeDocument/2006/relationships/image" Target="../media/image52.png"/><Relationship Id="rId9" Type="http://schemas.openxmlformats.org/officeDocument/2006/relationships/image" Target="../media/image57.png"/><Relationship Id="rId5" Type="http://schemas.openxmlformats.org/officeDocument/2006/relationships/image" Target="../media/image51.png"/><Relationship Id="rId6" Type="http://schemas.openxmlformats.org/officeDocument/2006/relationships/image" Target="../media/image55.png"/><Relationship Id="rId7" Type="http://schemas.openxmlformats.org/officeDocument/2006/relationships/image" Target="../media/image60.png"/><Relationship Id="rId8" Type="http://schemas.openxmlformats.org/officeDocument/2006/relationships/image" Target="../media/image64.png"/></Relationships>
</file>

<file path=ppt/slides/_rels/slide34.xml.rels><?xml version="1.0" encoding="UTF-8" standalone="yes"?><Relationships xmlns="http://schemas.openxmlformats.org/package/2006/relationships"><Relationship Id="rId11" Type="http://schemas.openxmlformats.org/officeDocument/2006/relationships/image" Target="../media/image59.png"/><Relationship Id="rId10" Type="http://schemas.openxmlformats.org/officeDocument/2006/relationships/image" Target="../media/image61.png"/><Relationship Id="rId12" Type="http://schemas.openxmlformats.org/officeDocument/2006/relationships/image" Target="../media/image66.png"/><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54.png"/><Relationship Id="rId4" Type="http://schemas.openxmlformats.org/officeDocument/2006/relationships/image" Target="../media/image52.png"/><Relationship Id="rId9" Type="http://schemas.openxmlformats.org/officeDocument/2006/relationships/image" Target="../media/image57.png"/><Relationship Id="rId5" Type="http://schemas.openxmlformats.org/officeDocument/2006/relationships/image" Target="../media/image51.png"/><Relationship Id="rId6" Type="http://schemas.openxmlformats.org/officeDocument/2006/relationships/image" Target="../media/image55.png"/><Relationship Id="rId7" Type="http://schemas.openxmlformats.org/officeDocument/2006/relationships/image" Target="../media/image60.png"/><Relationship Id="rId8" Type="http://schemas.openxmlformats.org/officeDocument/2006/relationships/image" Target="../media/image6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6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63.png"/><Relationship Id="rId4" Type="http://schemas.openxmlformats.org/officeDocument/2006/relationships/image" Target="../media/image62.png"/><Relationship Id="rId5" Type="http://schemas.openxmlformats.org/officeDocument/2006/relationships/image" Target="../media/image67.png"/><Relationship Id="rId6" Type="http://schemas.openxmlformats.org/officeDocument/2006/relationships/image" Target="../media/image6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62.png"/><Relationship Id="rId4" Type="http://schemas.openxmlformats.org/officeDocument/2006/relationships/image" Target="../media/image4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52.png"/><Relationship Id="rId4" Type="http://schemas.openxmlformats.org/officeDocument/2006/relationships/image" Target="../media/image62.png"/><Relationship Id="rId5" Type="http://schemas.openxmlformats.org/officeDocument/2006/relationships/image" Target="../media/image46.png"/><Relationship Id="rId6" Type="http://schemas.openxmlformats.org/officeDocument/2006/relationships/image" Target="../media/image5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6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69.png"/><Relationship Id="rId4" Type="http://schemas.openxmlformats.org/officeDocument/2006/relationships/image" Target="../media/image5.png"/><Relationship Id="rId5" Type="http://schemas.openxmlformats.org/officeDocument/2006/relationships/image" Target="../media/image7.png"/><Relationship Id="rId6" Type="http://schemas.openxmlformats.org/officeDocument/2006/relationships/image" Target="../media/image7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3.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7.png"/><Relationship Id="rId5" Type="http://schemas.openxmlformats.org/officeDocument/2006/relationships/image" Target="../media/image16.png"/><Relationship Id="rId6"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8" name="Shape 58"/>
        <p:cNvGrpSpPr/>
        <p:nvPr/>
      </p:nvGrpSpPr>
      <p:grpSpPr>
        <a:xfrm>
          <a:off x="0" y="0"/>
          <a:ext cx="0" cy="0"/>
          <a:chOff x="0" y="0"/>
          <a:chExt cx="0" cy="0"/>
        </a:xfrm>
      </p:grpSpPr>
      <p:sp>
        <p:nvSpPr>
          <p:cNvPr id="59" name="Google Shape;59;p1"/>
          <p:cNvSpPr txBox="1"/>
          <p:nvPr/>
        </p:nvSpPr>
        <p:spPr>
          <a:xfrm>
            <a:off x="3060700" y="1264400"/>
            <a:ext cx="5435100" cy="727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 sz="3000" u="none" cap="none" strike="noStrike">
                <a:solidFill>
                  <a:schemeClr val="dk1"/>
                </a:solidFill>
                <a:latin typeface="Montserrat"/>
                <a:ea typeface="Montserrat"/>
                <a:cs typeface="Montserrat"/>
                <a:sym typeface="Montserrat"/>
              </a:rPr>
              <a:t>Bitcoin price forecasting</a:t>
            </a:r>
            <a:endParaRPr b="1" i="0" sz="3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400" u="none" cap="none" strike="noStrike">
                <a:solidFill>
                  <a:schemeClr val="dk2"/>
                </a:solidFill>
                <a:latin typeface="Montserrat"/>
                <a:ea typeface="Montserrat"/>
                <a:cs typeface="Montserrat"/>
                <a:sym typeface="Montserrat"/>
              </a:rPr>
              <a:t>Big Data Computing Project</a:t>
            </a:r>
            <a:endParaRPr b="0" i="0" sz="14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chemeClr val="dk2"/>
                </a:solidFill>
                <a:latin typeface="Montserrat"/>
                <a:ea typeface="Montserrat"/>
                <a:cs typeface="Montserrat"/>
                <a:sym typeface="Montserrat"/>
              </a:rPr>
              <a:t>A.Y. 2022 - 2023</a:t>
            </a:r>
            <a:endParaRPr b="0" i="0" sz="4300" u="none" cap="none" strike="noStrike">
              <a:solidFill>
                <a:schemeClr val="dk2"/>
              </a:solidFill>
              <a:latin typeface="Montserrat"/>
              <a:ea typeface="Montserrat"/>
              <a:cs typeface="Montserrat"/>
              <a:sym typeface="Montserrat"/>
            </a:endParaRPr>
          </a:p>
        </p:txBody>
      </p:sp>
      <p:sp>
        <p:nvSpPr>
          <p:cNvPr id="60" name="Google Shape;60;p1"/>
          <p:cNvSpPr txBox="1"/>
          <p:nvPr/>
        </p:nvSpPr>
        <p:spPr>
          <a:xfrm>
            <a:off x="6940425" y="4201400"/>
            <a:ext cx="1605600" cy="646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240"/>
              </a:spcBef>
              <a:spcAft>
                <a:spcPts val="0"/>
              </a:spcAft>
              <a:buClr>
                <a:srgbClr val="000000"/>
              </a:buClr>
              <a:buSzPts val="1400"/>
              <a:buFont typeface="Arial"/>
              <a:buNone/>
            </a:pPr>
            <a:r>
              <a:rPr b="1" i="0" lang="en" sz="1500" u="none" cap="none" strike="noStrike">
                <a:solidFill>
                  <a:schemeClr val="dk2"/>
                </a:solidFill>
                <a:latin typeface="Montserrat"/>
                <a:ea typeface="Montserrat"/>
                <a:cs typeface="Montserrat"/>
                <a:sym typeface="Montserrat"/>
              </a:rPr>
              <a:t>Danilo Corsi</a:t>
            </a:r>
            <a:endParaRPr b="1" i="0" sz="1500" u="none" cap="none" strike="noStrike">
              <a:solidFill>
                <a:schemeClr val="dk2"/>
              </a:solidFill>
              <a:latin typeface="Montserrat"/>
              <a:ea typeface="Montserrat"/>
              <a:cs typeface="Montserrat"/>
              <a:sym typeface="Montserrat"/>
            </a:endParaRPr>
          </a:p>
          <a:p>
            <a:pPr indent="0" lvl="0" marL="0" marR="0" rtl="0" algn="l">
              <a:lnSpc>
                <a:spcPct val="100000"/>
              </a:lnSpc>
              <a:spcBef>
                <a:spcPts val="240"/>
              </a:spcBef>
              <a:spcAft>
                <a:spcPts val="0"/>
              </a:spcAft>
              <a:buClr>
                <a:srgbClr val="000000"/>
              </a:buClr>
              <a:buSzPts val="1400"/>
              <a:buFont typeface="Arial"/>
              <a:buNone/>
            </a:pPr>
            <a:r>
              <a:rPr b="0" i="0" lang="en" sz="1500" u="none" cap="none" strike="noStrike">
                <a:solidFill>
                  <a:schemeClr val="dk2"/>
                </a:solidFill>
                <a:latin typeface="Montserrat"/>
                <a:ea typeface="Montserrat"/>
                <a:cs typeface="Montserrat"/>
                <a:sym typeface="Montserrat"/>
              </a:rPr>
              <a:t>Matr. 1742375</a:t>
            </a:r>
            <a:endParaRPr b="0" i="0" sz="2100" u="none" cap="none" strike="noStrike">
              <a:solidFill>
                <a:schemeClr val="dk2"/>
              </a:solidFill>
              <a:latin typeface="Montserrat"/>
              <a:ea typeface="Montserrat"/>
              <a:cs typeface="Montserrat"/>
              <a:sym typeface="Montserrat"/>
            </a:endParaRPr>
          </a:p>
        </p:txBody>
      </p:sp>
      <p:sp>
        <p:nvSpPr>
          <p:cNvPr id="61" name="Google Shape;61;p1"/>
          <p:cNvSpPr txBox="1"/>
          <p:nvPr/>
        </p:nvSpPr>
        <p:spPr>
          <a:xfrm>
            <a:off x="3060700" y="2657707"/>
            <a:ext cx="5186100" cy="87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0" i="0" lang="en" sz="1500" u="none" cap="none" strike="noStrike">
                <a:solidFill>
                  <a:schemeClr val="dk2"/>
                </a:solidFill>
                <a:latin typeface="Montserrat"/>
                <a:ea typeface="Montserrat"/>
                <a:cs typeface="Montserrat"/>
                <a:sym typeface="Montserrat"/>
              </a:rPr>
              <a:t>Faculty of Ingegneria dell'informazione, informatica e statistica</a:t>
            </a:r>
            <a:endParaRPr b="0" i="0" sz="15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500"/>
              <a:buFont typeface="Arial"/>
              <a:buNone/>
            </a:pPr>
            <a:r>
              <a:rPr b="0" i="0" lang="en" sz="1500" u="none" cap="none" strike="noStrike">
                <a:solidFill>
                  <a:schemeClr val="dk2"/>
                </a:solidFill>
                <a:latin typeface="Montserrat"/>
                <a:ea typeface="Montserrat"/>
                <a:cs typeface="Montserrat"/>
                <a:sym typeface="Montserrat"/>
              </a:rPr>
              <a:t>Department of Informatica</a:t>
            </a:r>
            <a:endParaRPr b="0" i="0" sz="1300" u="none" cap="none" strike="noStrike">
              <a:solidFill>
                <a:schemeClr val="dk2"/>
              </a:solidFill>
              <a:latin typeface="Montserrat"/>
              <a:ea typeface="Montserrat"/>
              <a:cs typeface="Montserrat"/>
              <a:sym typeface="Montserrat"/>
            </a:endParaRPr>
          </a:p>
        </p:txBody>
      </p:sp>
      <p:pic>
        <p:nvPicPr>
          <p:cNvPr id="62" name="Google Shape;62;p1"/>
          <p:cNvPicPr preferRelativeResize="0"/>
          <p:nvPr/>
        </p:nvPicPr>
        <p:blipFill>
          <a:blip r:embed="rId3">
            <a:alphaModFix/>
          </a:blip>
          <a:stretch>
            <a:fillRect/>
          </a:stretch>
        </p:blipFill>
        <p:spPr>
          <a:xfrm>
            <a:off x="225488" y="1171100"/>
            <a:ext cx="2576275" cy="2576275"/>
          </a:xfrm>
          <a:prstGeom prst="rect">
            <a:avLst/>
          </a:prstGeom>
          <a:noFill/>
          <a:ln>
            <a:noFill/>
          </a:ln>
        </p:spPr>
      </p:pic>
      <p:pic>
        <p:nvPicPr>
          <p:cNvPr id="63" name="Google Shape;63;p1"/>
          <p:cNvPicPr preferRelativeResize="0"/>
          <p:nvPr/>
        </p:nvPicPr>
        <p:blipFill>
          <a:blip r:embed="rId4">
            <a:alphaModFix/>
          </a:blip>
          <a:stretch>
            <a:fillRect/>
          </a:stretch>
        </p:blipFill>
        <p:spPr>
          <a:xfrm rot="-1012218">
            <a:off x="560925" y="1050037"/>
            <a:ext cx="693651" cy="6936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2a7c40ec614_0_19"/>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Dataset and features</a:t>
            </a:r>
            <a:endParaRPr b="1">
              <a:latin typeface="Montserrat"/>
              <a:ea typeface="Montserrat"/>
              <a:cs typeface="Montserrat"/>
              <a:sym typeface="Montserrat"/>
            </a:endParaRPr>
          </a:p>
        </p:txBody>
      </p:sp>
      <p:sp>
        <p:nvSpPr>
          <p:cNvPr id="146" name="Google Shape;146;g2a7c40ec614_0_19"/>
          <p:cNvSpPr txBox="1"/>
          <p:nvPr>
            <p:ph idx="4294967295" type="body"/>
          </p:nvPr>
        </p:nvSpPr>
        <p:spPr>
          <a:xfrm>
            <a:off x="311700" y="945300"/>
            <a:ext cx="8520600" cy="38499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Collecting Bitcoin data:</a:t>
            </a:r>
            <a:endParaRPr b="1" sz="1500">
              <a:latin typeface="Montserrat"/>
              <a:ea typeface="Montserrat"/>
              <a:cs typeface="Montserrat"/>
              <a:sym typeface="Montserrat"/>
            </a:endParaRPr>
          </a:p>
          <a:p>
            <a:pPr indent="-323850" lvl="1" marL="914400" rtl="0" algn="l">
              <a:lnSpc>
                <a:spcPct val="115000"/>
              </a:lnSpc>
              <a:spcBef>
                <a:spcPts val="0"/>
              </a:spcBef>
              <a:spcAft>
                <a:spcPts val="0"/>
              </a:spcAft>
              <a:buSzPts val="1500"/>
              <a:buChar char="○"/>
            </a:pPr>
            <a:r>
              <a:rPr b="1" lang="en" sz="1500">
                <a:latin typeface="Montserrat"/>
                <a:ea typeface="Montserrat"/>
                <a:cs typeface="Montserrat"/>
                <a:sym typeface="Montserrat"/>
              </a:rPr>
              <a:t>Blockchain.org</a:t>
            </a:r>
            <a:r>
              <a:rPr lang="en" sz="1500">
                <a:latin typeface="Montserrat"/>
                <a:ea typeface="Montserrat"/>
                <a:cs typeface="Montserrat"/>
                <a:sym typeface="Montserrat"/>
              </a:rPr>
              <a:t> (for blockchain data)</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Char char="○"/>
            </a:pPr>
            <a:r>
              <a:rPr b="1" lang="en" sz="1500">
                <a:latin typeface="Montserrat"/>
                <a:ea typeface="Montserrat"/>
                <a:cs typeface="Montserrat"/>
                <a:sym typeface="Montserrat"/>
              </a:rPr>
              <a:t>Binance</a:t>
            </a:r>
            <a:r>
              <a:rPr lang="en" sz="1500">
                <a:latin typeface="Montserrat"/>
                <a:ea typeface="Montserrat"/>
                <a:cs typeface="Montserrat"/>
                <a:sym typeface="Montserrat"/>
              </a:rPr>
              <a:t> and </a:t>
            </a:r>
            <a:r>
              <a:rPr b="1" lang="en" sz="1500">
                <a:latin typeface="Montserrat"/>
                <a:ea typeface="Montserrat"/>
                <a:cs typeface="Montserrat"/>
                <a:sym typeface="Montserrat"/>
              </a:rPr>
              <a:t>Kraken</a:t>
            </a:r>
            <a:r>
              <a:rPr lang="en" sz="1500">
                <a:latin typeface="Montserrat"/>
                <a:ea typeface="Montserrat"/>
                <a:cs typeface="Montserrat"/>
                <a:sym typeface="Montserrat"/>
              </a:rPr>
              <a:t> exchanges</a:t>
            </a:r>
            <a:r>
              <a:rPr b="1" lang="en" sz="1500">
                <a:latin typeface="Montserrat"/>
                <a:ea typeface="Montserrat"/>
                <a:cs typeface="Montserrat"/>
                <a:sym typeface="Montserrat"/>
              </a:rPr>
              <a:t> </a:t>
            </a:r>
            <a:r>
              <a:rPr lang="en" sz="1500">
                <a:latin typeface="Montserrat"/>
                <a:ea typeface="Montserrat"/>
                <a:cs typeface="Montserrat"/>
                <a:sym typeface="Montserrat"/>
              </a:rPr>
              <a:t>(for price information)</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Data organized in 15-minute time-frame</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Retrieving the most relevant information from the last four years to current days</a:t>
            </a:r>
            <a:endParaRPr sz="1500">
              <a:latin typeface="Montserrat"/>
              <a:ea typeface="Montserrat"/>
              <a:cs typeface="Montserrat"/>
              <a:sym typeface="Montserrat"/>
            </a:endParaRPr>
          </a:p>
          <a:p>
            <a:pPr indent="0" lvl="0" marL="0" rtl="0" algn="l">
              <a:spcBef>
                <a:spcPts val="0"/>
              </a:spcBef>
              <a:spcAft>
                <a:spcPts val="0"/>
              </a:spcAft>
              <a:buNone/>
            </a:pPr>
            <a:r>
              <a:t/>
            </a:r>
            <a:endParaRPr sz="1500">
              <a:latin typeface="Montserrat"/>
              <a:ea typeface="Montserrat"/>
              <a:cs typeface="Montserrat"/>
              <a:sym typeface="Montserrat"/>
            </a:endParaRPr>
          </a:p>
        </p:txBody>
      </p:sp>
      <p:pic>
        <p:nvPicPr>
          <p:cNvPr id="147" name="Google Shape;147;g2a7c40ec614_0_19"/>
          <p:cNvPicPr preferRelativeResize="0"/>
          <p:nvPr/>
        </p:nvPicPr>
        <p:blipFill>
          <a:blip r:embed="rId3">
            <a:alphaModFix/>
          </a:blip>
          <a:stretch>
            <a:fillRect/>
          </a:stretch>
        </p:blipFill>
        <p:spPr>
          <a:xfrm>
            <a:off x="822650" y="2619575"/>
            <a:ext cx="7868076" cy="2321125"/>
          </a:xfrm>
          <a:prstGeom prst="rect">
            <a:avLst/>
          </a:prstGeom>
          <a:noFill/>
          <a:ln>
            <a:noFill/>
          </a:ln>
        </p:spPr>
      </p:pic>
      <p:pic>
        <p:nvPicPr>
          <p:cNvPr id="148" name="Google Shape;148;g2a7c40ec614_0_19"/>
          <p:cNvPicPr preferRelativeResize="0"/>
          <p:nvPr/>
        </p:nvPicPr>
        <p:blipFill>
          <a:blip r:embed="rId4">
            <a:alphaModFix/>
          </a:blip>
          <a:stretch>
            <a:fillRect/>
          </a:stretch>
        </p:blipFill>
        <p:spPr>
          <a:xfrm>
            <a:off x="6067950" y="267425"/>
            <a:ext cx="1636724" cy="909291"/>
          </a:xfrm>
          <a:prstGeom prst="rect">
            <a:avLst/>
          </a:prstGeom>
          <a:noFill/>
          <a:ln>
            <a:noFill/>
          </a:ln>
        </p:spPr>
      </p:pic>
      <p:pic>
        <p:nvPicPr>
          <p:cNvPr id="149" name="Google Shape;149;g2a7c40ec614_0_19"/>
          <p:cNvPicPr preferRelativeResize="0"/>
          <p:nvPr/>
        </p:nvPicPr>
        <p:blipFill>
          <a:blip r:embed="rId5">
            <a:alphaModFix/>
          </a:blip>
          <a:stretch>
            <a:fillRect/>
          </a:stretch>
        </p:blipFill>
        <p:spPr>
          <a:xfrm>
            <a:off x="7645167" y="698650"/>
            <a:ext cx="1498834" cy="843100"/>
          </a:xfrm>
          <a:prstGeom prst="rect">
            <a:avLst/>
          </a:prstGeom>
          <a:noFill/>
          <a:ln>
            <a:noFill/>
          </a:ln>
        </p:spPr>
      </p:pic>
      <p:pic>
        <p:nvPicPr>
          <p:cNvPr id="150" name="Google Shape;150;g2a7c40ec614_0_19"/>
          <p:cNvPicPr preferRelativeResize="0"/>
          <p:nvPr/>
        </p:nvPicPr>
        <p:blipFill>
          <a:blip r:embed="rId6">
            <a:alphaModFix/>
          </a:blip>
          <a:stretch>
            <a:fillRect/>
          </a:stretch>
        </p:blipFill>
        <p:spPr>
          <a:xfrm>
            <a:off x="6789025" y="1070150"/>
            <a:ext cx="700475" cy="700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26e1760ff98_1_46"/>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Project pipeline</a:t>
            </a:r>
            <a:endParaRPr b="1">
              <a:latin typeface="Montserrat"/>
              <a:ea typeface="Montserrat"/>
              <a:cs typeface="Montserrat"/>
              <a:sym typeface="Montserrat"/>
            </a:endParaRPr>
          </a:p>
        </p:txBody>
      </p:sp>
      <p:sp>
        <p:nvSpPr>
          <p:cNvPr id="156" name="Google Shape;156;g26e1760ff98_1_46"/>
          <p:cNvSpPr txBox="1"/>
          <p:nvPr>
            <p:ph idx="4294967295" type="body"/>
          </p:nvPr>
        </p:nvSpPr>
        <p:spPr>
          <a:xfrm>
            <a:off x="311700" y="945300"/>
            <a:ext cx="8520600" cy="12273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S</a:t>
            </a:r>
            <a:r>
              <a:rPr b="1" lang="en" sz="1500">
                <a:latin typeface="Montserrat"/>
                <a:ea typeface="Montserrat"/>
                <a:cs typeface="Montserrat"/>
                <a:sym typeface="Montserrat"/>
              </a:rPr>
              <a:t>tructure:</a:t>
            </a:r>
            <a:endParaRPr b="1" sz="1500">
              <a:latin typeface="Montserrat"/>
              <a:ea typeface="Montserrat"/>
              <a:cs typeface="Montserrat"/>
              <a:sym typeface="Montserrat"/>
            </a:endParaRPr>
          </a:p>
          <a:p>
            <a:pPr indent="-323850" lvl="0" marL="914400" rtl="0" algn="l">
              <a:lnSpc>
                <a:spcPct val="115000"/>
              </a:lnSpc>
              <a:spcBef>
                <a:spcPts val="0"/>
              </a:spcBef>
              <a:spcAft>
                <a:spcPts val="0"/>
              </a:spcAft>
              <a:buSzPts val="1500"/>
              <a:buFont typeface="Montserrat"/>
              <a:buAutoNum type="arabicPeriod"/>
            </a:pPr>
            <a:r>
              <a:rPr b="1" lang="en" sz="1500">
                <a:latin typeface="Montserrat"/>
                <a:ea typeface="Montserrat"/>
                <a:cs typeface="Montserrat"/>
                <a:sym typeface="Montserrat"/>
              </a:rPr>
              <a:t>Data crawling / Feature engineering: </a:t>
            </a:r>
            <a:r>
              <a:rPr lang="en" sz="1500">
                <a:latin typeface="Montserrat"/>
                <a:ea typeface="Montserrat"/>
                <a:cs typeface="Montserrat"/>
                <a:sym typeface="Montserrat"/>
              </a:rPr>
              <a:t>retrieve and process data</a:t>
            </a:r>
            <a:endParaRPr sz="1500">
              <a:latin typeface="Montserrat"/>
              <a:ea typeface="Montserrat"/>
              <a:cs typeface="Montserrat"/>
              <a:sym typeface="Montserrat"/>
            </a:endParaRPr>
          </a:p>
          <a:p>
            <a:pPr indent="-323850" lvl="0" marL="914400" rtl="0" algn="l">
              <a:lnSpc>
                <a:spcPct val="115000"/>
              </a:lnSpc>
              <a:spcBef>
                <a:spcPts val="0"/>
              </a:spcBef>
              <a:spcAft>
                <a:spcPts val="0"/>
              </a:spcAft>
              <a:buSzPts val="1500"/>
              <a:buFont typeface="Montserrat"/>
              <a:buAutoNum type="arabicPeriod"/>
            </a:pPr>
            <a:r>
              <a:rPr b="1" lang="en" sz="1500">
                <a:latin typeface="Montserrat"/>
                <a:ea typeface="Montserrat"/>
                <a:cs typeface="Montserrat"/>
                <a:sym typeface="Montserrat"/>
              </a:rPr>
              <a:t>Models’ train / validation: </a:t>
            </a:r>
            <a:r>
              <a:rPr lang="en" sz="1500">
                <a:latin typeface="Montserrat"/>
                <a:ea typeface="Montserrat"/>
                <a:cs typeface="Montserrat"/>
                <a:sym typeface="Montserrat"/>
              </a:rPr>
              <a:t>different models and splitting methods</a:t>
            </a:r>
            <a:endParaRPr sz="1500">
              <a:latin typeface="Montserrat"/>
              <a:ea typeface="Montserrat"/>
              <a:cs typeface="Montserrat"/>
              <a:sym typeface="Montserrat"/>
            </a:endParaRPr>
          </a:p>
          <a:p>
            <a:pPr indent="-323850" lvl="0" marL="914400" rtl="0" algn="l">
              <a:lnSpc>
                <a:spcPct val="115000"/>
              </a:lnSpc>
              <a:spcBef>
                <a:spcPts val="0"/>
              </a:spcBef>
              <a:spcAft>
                <a:spcPts val="0"/>
              </a:spcAft>
              <a:buSzPts val="1500"/>
              <a:buFont typeface="Montserrat"/>
              <a:buAutoNum type="arabicPeriod"/>
            </a:pPr>
            <a:r>
              <a:rPr b="1" lang="en" sz="1500">
                <a:latin typeface="Montserrat"/>
                <a:ea typeface="Montserrat"/>
                <a:cs typeface="Montserrat"/>
                <a:sym typeface="Montserrat"/>
              </a:rPr>
              <a:t>Final scores:</a:t>
            </a:r>
            <a:r>
              <a:rPr lang="en" sz="1500">
                <a:latin typeface="Montserrat"/>
                <a:ea typeface="Montserrat"/>
                <a:cs typeface="Montserrat"/>
                <a:sym typeface="Montserrat"/>
              </a:rPr>
              <a:t> collect results and </a:t>
            </a:r>
            <a:r>
              <a:rPr lang="en" sz="1500">
                <a:latin typeface="Montserrat"/>
                <a:ea typeface="Montserrat"/>
                <a:cs typeface="Montserrat"/>
                <a:sym typeface="Montserrat"/>
              </a:rPr>
              <a:t>draw</a:t>
            </a:r>
            <a:r>
              <a:rPr lang="en" sz="1500">
                <a:latin typeface="Montserrat"/>
                <a:ea typeface="Montserrat"/>
                <a:cs typeface="Montserrat"/>
                <a:sym typeface="Montserrat"/>
              </a:rPr>
              <a:t> conclusions</a:t>
            </a:r>
            <a:endParaRPr sz="1500">
              <a:latin typeface="Montserrat"/>
              <a:ea typeface="Montserrat"/>
              <a:cs typeface="Montserrat"/>
              <a:sym typeface="Montserrat"/>
            </a:endParaRPr>
          </a:p>
        </p:txBody>
      </p:sp>
      <p:sp>
        <p:nvSpPr>
          <p:cNvPr id="157" name="Google Shape;157;g26e1760ff98_1_46"/>
          <p:cNvSpPr txBox="1"/>
          <p:nvPr/>
        </p:nvSpPr>
        <p:spPr>
          <a:xfrm>
            <a:off x="1883950" y="3792425"/>
            <a:ext cx="6948300" cy="648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200"/>
              </a:spcAft>
              <a:buClr>
                <a:srgbClr val="000000"/>
              </a:buClr>
              <a:buSzPts val="1400"/>
              <a:buFont typeface="Arial"/>
              <a:buNone/>
            </a:pPr>
            <a:r>
              <a:rPr i="0" lang="en" sz="1400" u="none" cap="none" strike="noStrike">
                <a:solidFill>
                  <a:schemeClr val="dk2"/>
                </a:solidFill>
                <a:latin typeface="Montserrat"/>
                <a:ea typeface="Montserrat"/>
                <a:cs typeface="Montserrat"/>
                <a:sym typeface="Montserrat"/>
              </a:rPr>
              <a:t>Project carried out with </a:t>
            </a:r>
            <a:r>
              <a:rPr b="1" i="0" lang="en" sz="1400" u="none" cap="none" strike="noStrike">
                <a:solidFill>
                  <a:schemeClr val="dk2"/>
                </a:solidFill>
                <a:latin typeface="Montserrat"/>
                <a:ea typeface="Montserrat"/>
                <a:cs typeface="Montserrat"/>
                <a:sym typeface="Montserrat"/>
              </a:rPr>
              <a:t>Apache Spark</a:t>
            </a:r>
            <a:r>
              <a:rPr i="0" lang="en" sz="1400" u="none" cap="none" strike="noStrike">
                <a:solidFill>
                  <a:schemeClr val="dk2"/>
                </a:solidFill>
                <a:latin typeface="Montserrat"/>
                <a:ea typeface="Montserrat"/>
                <a:cs typeface="Montserrat"/>
                <a:sym typeface="Montserrat"/>
              </a:rPr>
              <a:t> (during </a:t>
            </a:r>
            <a:r>
              <a:rPr lang="en">
                <a:solidFill>
                  <a:schemeClr val="dk2"/>
                </a:solidFill>
                <a:latin typeface="Montserrat"/>
                <a:ea typeface="Montserrat"/>
                <a:cs typeface="Montserrat"/>
                <a:sym typeface="Montserrat"/>
              </a:rPr>
              <a:t>some phases</a:t>
            </a:r>
            <a:r>
              <a:rPr i="0" lang="en" sz="1400" u="none" cap="none" strike="noStrike">
                <a:solidFill>
                  <a:schemeClr val="dk2"/>
                </a:solidFill>
                <a:latin typeface="Montserrat"/>
                <a:ea typeface="Montserrat"/>
                <a:cs typeface="Montserrat"/>
                <a:sym typeface="Montserrat"/>
              </a:rPr>
              <a:t> I converted the Spark dataframe to a Pandas one to make some plots)</a:t>
            </a:r>
            <a:endParaRPr i="0" sz="1400" u="none" cap="none" strike="noStrike">
              <a:solidFill>
                <a:schemeClr val="dk2"/>
              </a:solidFill>
              <a:latin typeface="Montserrat"/>
              <a:ea typeface="Montserrat"/>
              <a:cs typeface="Montserrat"/>
              <a:sym typeface="Montserrat"/>
            </a:endParaRPr>
          </a:p>
        </p:txBody>
      </p:sp>
      <p:pic>
        <p:nvPicPr>
          <p:cNvPr id="158" name="Google Shape;158;g26e1760ff98_1_46"/>
          <p:cNvPicPr preferRelativeResize="0"/>
          <p:nvPr/>
        </p:nvPicPr>
        <p:blipFill rotWithShape="1">
          <a:blip r:embed="rId3">
            <a:alphaModFix/>
          </a:blip>
          <a:srcRect b="0" l="0" r="42459" t="0"/>
          <a:stretch/>
        </p:blipFill>
        <p:spPr>
          <a:xfrm>
            <a:off x="628798" y="3762939"/>
            <a:ext cx="1164424" cy="706973"/>
          </a:xfrm>
          <a:prstGeom prst="rect">
            <a:avLst/>
          </a:prstGeom>
          <a:noFill/>
          <a:ln>
            <a:noFill/>
          </a:ln>
        </p:spPr>
      </p:pic>
      <p:pic>
        <p:nvPicPr>
          <p:cNvPr id="159" name="Google Shape;159;g26e1760ff98_1_46"/>
          <p:cNvPicPr preferRelativeResize="0"/>
          <p:nvPr/>
        </p:nvPicPr>
        <p:blipFill>
          <a:blip r:embed="rId4">
            <a:alphaModFix/>
          </a:blip>
          <a:stretch>
            <a:fillRect/>
          </a:stretch>
        </p:blipFill>
        <p:spPr>
          <a:xfrm>
            <a:off x="1802200" y="2506025"/>
            <a:ext cx="905425" cy="905425"/>
          </a:xfrm>
          <a:prstGeom prst="rect">
            <a:avLst/>
          </a:prstGeom>
          <a:noFill/>
          <a:ln>
            <a:noFill/>
          </a:ln>
        </p:spPr>
      </p:pic>
      <p:pic>
        <p:nvPicPr>
          <p:cNvPr id="160" name="Google Shape;160;g26e1760ff98_1_46"/>
          <p:cNvPicPr preferRelativeResize="0"/>
          <p:nvPr/>
        </p:nvPicPr>
        <p:blipFill>
          <a:blip r:embed="rId5">
            <a:alphaModFix/>
          </a:blip>
          <a:stretch>
            <a:fillRect/>
          </a:stretch>
        </p:blipFill>
        <p:spPr>
          <a:xfrm>
            <a:off x="3857025" y="2506025"/>
            <a:ext cx="905425" cy="905425"/>
          </a:xfrm>
          <a:prstGeom prst="rect">
            <a:avLst/>
          </a:prstGeom>
          <a:noFill/>
          <a:ln>
            <a:noFill/>
          </a:ln>
        </p:spPr>
      </p:pic>
      <p:pic>
        <p:nvPicPr>
          <p:cNvPr id="161" name="Google Shape;161;g26e1760ff98_1_46"/>
          <p:cNvPicPr preferRelativeResize="0"/>
          <p:nvPr/>
        </p:nvPicPr>
        <p:blipFill>
          <a:blip r:embed="rId6">
            <a:alphaModFix/>
          </a:blip>
          <a:stretch>
            <a:fillRect/>
          </a:stretch>
        </p:blipFill>
        <p:spPr>
          <a:xfrm>
            <a:off x="5911850" y="2506025"/>
            <a:ext cx="905425" cy="905425"/>
          </a:xfrm>
          <a:prstGeom prst="rect">
            <a:avLst/>
          </a:prstGeom>
          <a:noFill/>
          <a:ln>
            <a:noFill/>
          </a:ln>
        </p:spPr>
      </p:pic>
      <p:pic>
        <p:nvPicPr>
          <p:cNvPr id="162" name="Google Shape;162;g26e1760ff98_1_46"/>
          <p:cNvPicPr preferRelativeResize="0"/>
          <p:nvPr/>
        </p:nvPicPr>
        <p:blipFill>
          <a:blip r:embed="rId7">
            <a:alphaModFix/>
          </a:blip>
          <a:stretch>
            <a:fillRect/>
          </a:stretch>
        </p:blipFill>
        <p:spPr>
          <a:xfrm>
            <a:off x="2869111" y="2545525"/>
            <a:ext cx="826426" cy="826426"/>
          </a:xfrm>
          <a:prstGeom prst="rect">
            <a:avLst/>
          </a:prstGeom>
          <a:noFill/>
          <a:ln>
            <a:noFill/>
          </a:ln>
        </p:spPr>
      </p:pic>
      <p:pic>
        <p:nvPicPr>
          <p:cNvPr id="163" name="Google Shape;163;g26e1760ff98_1_46"/>
          <p:cNvPicPr preferRelativeResize="0"/>
          <p:nvPr/>
        </p:nvPicPr>
        <p:blipFill>
          <a:blip r:embed="rId7">
            <a:alphaModFix/>
          </a:blip>
          <a:stretch>
            <a:fillRect/>
          </a:stretch>
        </p:blipFill>
        <p:spPr>
          <a:xfrm>
            <a:off x="4923948" y="2545525"/>
            <a:ext cx="826426" cy="8264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26e1760ff98_1_59"/>
          <p:cNvSpPr txBox="1"/>
          <p:nvPr>
            <p:ph idx="4294967295" type="title"/>
          </p:nvPr>
        </p:nvSpPr>
        <p:spPr>
          <a:xfrm>
            <a:off x="719525" y="267425"/>
            <a:ext cx="83700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1 - Data crawling / Feature engineering: features</a:t>
            </a:r>
            <a:endParaRPr b="1">
              <a:latin typeface="Montserrat"/>
              <a:ea typeface="Montserrat"/>
              <a:cs typeface="Montserrat"/>
              <a:sym typeface="Montserrat"/>
            </a:endParaRPr>
          </a:p>
        </p:txBody>
      </p:sp>
      <p:sp>
        <p:nvSpPr>
          <p:cNvPr id="169" name="Google Shape;169;g26e1760ff98_1_59"/>
          <p:cNvSpPr txBox="1"/>
          <p:nvPr>
            <p:ph idx="4294967295" type="body"/>
          </p:nvPr>
        </p:nvSpPr>
        <p:spPr>
          <a:xfrm>
            <a:off x="311700" y="945300"/>
            <a:ext cx="8520600" cy="12273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Additional features</a:t>
            </a:r>
            <a:endParaRPr b="1" sz="1500">
              <a:latin typeface="Montserrat"/>
              <a:ea typeface="Montserrat"/>
              <a:cs typeface="Montserrat"/>
              <a:sym typeface="Montserrat"/>
            </a:endParaRPr>
          </a:p>
          <a:p>
            <a:pPr indent="-323850" lvl="1" marL="914400" rtl="0" algn="l">
              <a:spcBef>
                <a:spcPts val="0"/>
              </a:spcBef>
              <a:spcAft>
                <a:spcPts val="0"/>
              </a:spcAft>
              <a:buSzPts val="1500"/>
              <a:buChar char="○"/>
            </a:pPr>
            <a:r>
              <a:rPr b="1" lang="en" sz="1500">
                <a:latin typeface="Montserrat"/>
                <a:ea typeface="Montserrat"/>
                <a:cs typeface="Montserrat"/>
                <a:sym typeface="Montserrat"/>
              </a:rPr>
              <a:t>Next market price:</a:t>
            </a:r>
            <a:r>
              <a:rPr lang="en" sz="1500">
                <a:latin typeface="Montserrat"/>
                <a:ea typeface="Montserrat"/>
                <a:cs typeface="Montserrat"/>
                <a:sym typeface="Montserrat"/>
              </a:rPr>
              <a:t> next-15 minutes Bitcoin price (will be the </a:t>
            </a:r>
            <a:r>
              <a:rPr b="1" lang="en" sz="1500">
                <a:latin typeface="Montserrat"/>
                <a:ea typeface="Montserrat"/>
                <a:cs typeface="Montserrat"/>
                <a:sym typeface="Montserrat"/>
              </a:rPr>
              <a:t>target variable</a:t>
            </a:r>
            <a:r>
              <a:rPr lang="en" sz="1500">
                <a:latin typeface="Montserrat"/>
                <a:ea typeface="Montserrat"/>
                <a:cs typeface="Montserrat"/>
                <a:sym typeface="Montserrat"/>
              </a:rPr>
              <a:t>)</a:t>
            </a:r>
            <a:endParaRPr sz="1500">
              <a:latin typeface="Montserrat"/>
              <a:ea typeface="Montserrat"/>
              <a:cs typeface="Montserrat"/>
              <a:sym typeface="Montserrat"/>
            </a:endParaRPr>
          </a:p>
          <a:p>
            <a:pPr indent="-323850" lvl="1" marL="914400" rtl="0" algn="l">
              <a:spcBef>
                <a:spcPts val="0"/>
              </a:spcBef>
              <a:spcAft>
                <a:spcPts val="0"/>
              </a:spcAft>
              <a:buSzPts val="1500"/>
              <a:buChar char="○"/>
            </a:pPr>
            <a:r>
              <a:rPr b="1" lang="en" sz="1500">
                <a:latin typeface="Montserrat"/>
                <a:ea typeface="Montserrat"/>
                <a:cs typeface="Montserrat"/>
                <a:sym typeface="Montserrat"/>
              </a:rPr>
              <a:t>Simple moving avg:</a:t>
            </a:r>
            <a:r>
              <a:rPr lang="en" sz="1500">
                <a:latin typeface="Montserrat"/>
                <a:ea typeface="Montserrat"/>
                <a:cs typeface="Montserrat"/>
                <a:sym typeface="Montserrat"/>
              </a:rPr>
              <a:t> average price over a specified number of days</a:t>
            </a:r>
            <a:endParaRPr b="1" sz="1500">
              <a:latin typeface="Montserrat"/>
              <a:ea typeface="Montserrat"/>
              <a:cs typeface="Montserrat"/>
              <a:sym typeface="Montserrat"/>
            </a:endParaRPr>
          </a:p>
        </p:txBody>
      </p:sp>
      <p:pic>
        <p:nvPicPr>
          <p:cNvPr id="170" name="Google Shape;170;g26e1760ff98_1_59"/>
          <p:cNvPicPr preferRelativeResize="0"/>
          <p:nvPr/>
        </p:nvPicPr>
        <p:blipFill rotWithShape="1">
          <a:blip r:embed="rId3">
            <a:alphaModFix/>
          </a:blip>
          <a:srcRect b="28836" l="2210" r="0" t="5863"/>
          <a:stretch/>
        </p:blipFill>
        <p:spPr>
          <a:xfrm>
            <a:off x="84925" y="3503900"/>
            <a:ext cx="8974152" cy="1197675"/>
          </a:xfrm>
          <a:prstGeom prst="rect">
            <a:avLst/>
          </a:prstGeom>
          <a:noFill/>
          <a:ln>
            <a:noFill/>
          </a:ln>
        </p:spPr>
      </p:pic>
      <p:pic>
        <p:nvPicPr>
          <p:cNvPr id="171" name="Google Shape;171;g26e1760ff98_1_59"/>
          <p:cNvPicPr preferRelativeResize="0"/>
          <p:nvPr/>
        </p:nvPicPr>
        <p:blipFill rotWithShape="1">
          <a:blip r:embed="rId4">
            <a:alphaModFix/>
          </a:blip>
          <a:srcRect b="27133" l="2267" r="0" t="5985"/>
          <a:stretch/>
        </p:blipFill>
        <p:spPr>
          <a:xfrm>
            <a:off x="84925" y="2172600"/>
            <a:ext cx="8937001" cy="1227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2a8639fb0e6_0_1"/>
          <p:cNvSpPr txBox="1"/>
          <p:nvPr>
            <p:ph idx="4294967295" type="title"/>
          </p:nvPr>
        </p:nvSpPr>
        <p:spPr>
          <a:xfrm>
            <a:off x="719525" y="267425"/>
            <a:ext cx="83700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1 - Data crawling / Feature engineering: features</a:t>
            </a:r>
            <a:endParaRPr b="1">
              <a:latin typeface="Montserrat"/>
              <a:ea typeface="Montserrat"/>
              <a:cs typeface="Montserrat"/>
              <a:sym typeface="Montserrat"/>
            </a:endParaRPr>
          </a:p>
        </p:txBody>
      </p:sp>
      <p:sp>
        <p:nvSpPr>
          <p:cNvPr id="177" name="Google Shape;177;g2a8639fb0e6_0_1"/>
          <p:cNvSpPr txBox="1"/>
          <p:nvPr>
            <p:ph idx="4294967295" type="body"/>
          </p:nvPr>
        </p:nvSpPr>
        <p:spPr>
          <a:xfrm>
            <a:off x="311700" y="945300"/>
            <a:ext cx="8520600" cy="16266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Additional features</a:t>
            </a:r>
            <a:endParaRPr b="1" sz="1500">
              <a:latin typeface="Montserrat"/>
              <a:ea typeface="Montserrat"/>
              <a:cs typeface="Montserrat"/>
              <a:sym typeface="Montserrat"/>
            </a:endParaRPr>
          </a:p>
          <a:p>
            <a:pPr indent="-323850" lvl="1" marL="914400" rtl="0" algn="l">
              <a:spcBef>
                <a:spcPts val="0"/>
              </a:spcBef>
              <a:spcAft>
                <a:spcPts val="0"/>
              </a:spcAft>
              <a:buSzPts val="1500"/>
              <a:buChar char="○"/>
            </a:pPr>
            <a:r>
              <a:rPr b="1" lang="en" sz="1500">
                <a:latin typeface="Montserrat"/>
                <a:ea typeface="Montserrat"/>
                <a:cs typeface="Montserrat"/>
                <a:sym typeface="Montserrat"/>
              </a:rPr>
              <a:t>Next market price:</a:t>
            </a:r>
            <a:r>
              <a:rPr lang="en" sz="1500">
                <a:latin typeface="Montserrat"/>
                <a:ea typeface="Montserrat"/>
                <a:cs typeface="Montserrat"/>
                <a:sym typeface="Montserrat"/>
              </a:rPr>
              <a:t> next-15 minutes Bitcoin price (will be the </a:t>
            </a:r>
            <a:r>
              <a:rPr b="1" lang="en" sz="1500">
                <a:latin typeface="Montserrat"/>
                <a:ea typeface="Montserrat"/>
                <a:cs typeface="Montserrat"/>
                <a:sym typeface="Montserrat"/>
              </a:rPr>
              <a:t>target variable</a:t>
            </a:r>
            <a:r>
              <a:rPr lang="en" sz="1500">
                <a:latin typeface="Montserrat"/>
                <a:ea typeface="Montserrat"/>
                <a:cs typeface="Montserrat"/>
                <a:sym typeface="Montserrat"/>
              </a:rPr>
              <a:t>)</a:t>
            </a:r>
            <a:endParaRPr b="1" sz="1500">
              <a:latin typeface="Montserrat"/>
              <a:ea typeface="Montserrat"/>
              <a:cs typeface="Montserrat"/>
              <a:sym typeface="Montserrat"/>
            </a:endParaRPr>
          </a:p>
          <a:p>
            <a:pPr indent="-323850" lvl="1" marL="914400" rtl="0" algn="l">
              <a:spcBef>
                <a:spcPts val="0"/>
              </a:spcBef>
              <a:spcAft>
                <a:spcPts val="0"/>
              </a:spcAft>
              <a:buSzPts val="1500"/>
              <a:buChar char="○"/>
            </a:pPr>
            <a:r>
              <a:rPr b="1" lang="en" sz="1500">
                <a:latin typeface="Montserrat"/>
                <a:ea typeface="Montserrat"/>
                <a:cs typeface="Montserrat"/>
                <a:sym typeface="Montserrat"/>
              </a:rPr>
              <a:t>Simple moving avg:</a:t>
            </a:r>
            <a:r>
              <a:rPr lang="en" sz="1500">
                <a:latin typeface="Montserrat"/>
                <a:ea typeface="Montserrat"/>
                <a:cs typeface="Montserrat"/>
                <a:sym typeface="Montserrat"/>
              </a:rPr>
              <a:t> average price over a specified number of days</a:t>
            </a:r>
            <a:endParaRPr sz="1500">
              <a:latin typeface="Montserrat"/>
              <a:ea typeface="Montserrat"/>
              <a:cs typeface="Montserrat"/>
              <a:sym typeface="Montserrat"/>
            </a:endParaRPr>
          </a:p>
          <a:p>
            <a:pPr indent="0" lvl="0" marL="0" rtl="0" algn="l">
              <a:spcBef>
                <a:spcPts val="0"/>
              </a:spcBef>
              <a:spcAft>
                <a:spcPts val="0"/>
              </a:spcAft>
              <a:buNone/>
            </a:pPr>
            <a:r>
              <a:t/>
            </a:r>
            <a:endParaRPr b="1" sz="1500">
              <a:latin typeface="Montserrat"/>
              <a:ea typeface="Montserrat"/>
              <a:cs typeface="Montserrat"/>
              <a:sym typeface="Montserrat"/>
            </a:endParaRPr>
          </a:p>
        </p:txBody>
      </p:sp>
      <p:pic>
        <p:nvPicPr>
          <p:cNvPr id="178" name="Google Shape;178;g2a8639fb0e6_0_1"/>
          <p:cNvPicPr preferRelativeResize="0"/>
          <p:nvPr/>
        </p:nvPicPr>
        <p:blipFill>
          <a:blip r:embed="rId3">
            <a:alphaModFix/>
          </a:blip>
          <a:stretch>
            <a:fillRect/>
          </a:stretch>
        </p:blipFill>
        <p:spPr>
          <a:xfrm>
            <a:off x="152400" y="2343300"/>
            <a:ext cx="8839201" cy="212329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2a0c6f9b0a2_0_33"/>
          <p:cNvSpPr txBox="1"/>
          <p:nvPr>
            <p:ph idx="4294967295" type="title"/>
          </p:nvPr>
        </p:nvSpPr>
        <p:spPr>
          <a:xfrm>
            <a:off x="719525" y="267425"/>
            <a:ext cx="83016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1 - Data crawling / Feature engineering: splitting</a:t>
            </a:r>
            <a:endParaRPr b="1">
              <a:latin typeface="Montserrat"/>
              <a:ea typeface="Montserrat"/>
              <a:cs typeface="Montserrat"/>
              <a:sym typeface="Montserrat"/>
            </a:endParaRPr>
          </a:p>
        </p:txBody>
      </p:sp>
      <p:sp>
        <p:nvSpPr>
          <p:cNvPr id="184" name="Google Shape;184;g2a0c6f9b0a2_0_33"/>
          <p:cNvSpPr txBox="1"/>
          <p:nvPr>
            <p:ph idx="4294967295" type="body"/>
          </p:nvPr>
        </p:nvSpPr>
        <p:spPr>
          <a:xfrm>
            <a:off x="311700" y="945300"/>
            <a:ext cx="8520600" cy="38499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T</a:t>
            </a:r>
            <a:r>
              <a:rPr b="1" lang="en" sz="1500">
                <a:latin typeface="Montserrat"/>
                <a:ea typeface="Montserrat"/>
                <a:cs typeface="Montserrat"/>
                <a:sym typeface="Montserrat"/>
              </a:rPr>
              <a:t>wo sets:</a:t>
            </a:r>
            <a:endParaRPr b="1" sz="1500">
              <a:latin typeface="Montserrat"/>
              <a:ea typeface="Montserrat"/>
              <a:cs typeface="Montserrat"/>
              <a:sym typeface="Montserrat"/>
            </a:endParaRPr>
          </a:p>
          <a:p>
            <a:pPr indent="-323850" lvl="1" marL="914400" rtl="0" algn="l">
              <a:lnSpc>
                <a:spcPct val="115000"/>
              </a:lnSpc>
              <a:spcBef>
                <a:spcPts val="0"/>
              </a:spcBef>
              <a:spcAft>
                <a:spcPts val="0"/>
              </a:spcAft>
              <a:buSzPts val="1500"/>
              <a:buChar char="○"/>
            </a:pPr>
            <a:r>
              <a:rPr b="1" lang="en" sz="1500">
                <a:latin typeface="Montserrat"/>
                <a:ea typeface="Montserrat"/>
                <a:cs typeface="Montserrat"/>
                <a:sym typeface="Montserrat"/>
              </a:rPr>
              <a:t>Train / Validation set:</a:t>
            </a:r>
            <a:r>
              <a:rPr lang="en" sz="1500">
                <a:latin typeface="Montserrat"/>
                <a:ea typeface="Montserrat"/>
                <a:cs typeface="Montserrat"/>
                <a:sym typeface="Montserrat"/>
              </a:rPr>
              <a:t> </a:t>
            </a:r>
            <a:r>
              <a:rPr lang="en" sz="1500">
                <a:latin typeface="Montserrat"/>
                <a:ea typeface="Montserrat"/>
                <a:cs typeface="Montserrat"/>
                <a:sym typeface="Montserrat"/>
              </a:rPr>
              <a:t>used to train and validate models</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Char char="○"/>
            </a:pPr>
            <a:r>
              <a:rPr b="1" lang="en" sz="1500">
                <a:latin typeface="Montserrat"/>
                <a:ea typeface="Montserrat"/>
                <a:cs typeface="Montserrat"/>
                <a:sym typeface="Montserrat"/>
              </a:rPr>
              <a:t>Test set:</a:t>
            </a:r>
            <a:r>
              <a:rPr lang="en" sz="1500">
                <a:latin typeface="Montserrat"/>
                <a:ea typeface="Montserrat"/>
                <a:cs typeface="Montserrat"/>
                <a:sym typeface="Montserrat"/>
              </a:rPr>
              <a:t> used to perform price prediction on never-before-seen data </a:t>
            </a:r>
            <a:br>
              <a:rPr lang="en" sz="1500">
                <a:latin typeface="Montserrat"/>
                <a:ea typeface="Montserrat"/>
                <a:cs typeface="Montserrat"/>
                <a:sym typeface="Montserrat"/>
              </a:rPr>
            </a:br>
            <a:r>
              <a:rPr lang="en" sz="1500">
                <a:latin typeface="Montserrat"/>
                <a:ea typeface="Montserrat"/>
                <a:cs typeface="Montserrat"/>
                <a:sym typeface="Montserrat"/>
              </a:rPr>
              <a:t>(last 3 months of the original dataset will be used)</a:t>
            </a:r>
            <a:endParaRPr sz="1500">
              <a:latin typeface="Montserrat"/>
              <a:ea typeface="Montserrat"/>
              <a:cs typeface="Montserrat"/>
              <a:sym typeface="Montserrat"/>
            </a:endParaRPr>
          </a:p>
        </p:txBody>
      </p:sp>
      <p:pic>
        <p:nvPicPr>
          <p:cNvPr id="185" name="Google Shape;185;g2a0c6f9b0a2_0_33"/>
          <p:cNvPicPr preferRelativeResize="0"/>
          <p:nvPr/>
        </p:nvPicPr>
        <p:blipFill rotWithShape="1">
          <a:blip r:embed="rId3">
            <a:alphaModFix/>
          </a:blip>
          <a:srcRect b="28551" l="2085" r="0" t="0"/>
          <a:stretch/>
        </p:blipFill>
        <p:spPr>
          <a:xfrm>
            <a:off x="101600" y="2612875"/>
            <a:ext cx="9009172" cy="13834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sp>
        <p:nvSpPr>
          <p:cNvPr id="190" name="Google Shape;190;g26e1760ff98_1_75"/>
          <p:cNvSpPr txBox="1"/>
          <p:nvPr>
            <p:ph idx="4294967295" type="title"/>
          </p:nvPr>
        </p:nvSpPr>
        <p:spPr>
          <a:xfrm>
            <a:off x="719525" y="267425"/>
            <a:ext cx="81978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2 - Models train / validation: splitting methods</a:t>
            </a:r>
            <a:endParaRPr b="1">
              <a:latin typeface="Montserrat"/>
              <a:ea typeface="Montserrat"/>
              <a:cs typeface="Montserrat"/>
              <a:sym typeface="Montserrat"/>
            </a:endParaRPr>
          </a:p>
        </p:txBody>
      </p:sp>
      <p:sp>
        <p:nvSpPr>
          <p:cNvPr id="191" name="Google Shape;191;g26e1760ff98_1_75"/>
          <p:cNvSpPr txBox="1"/>
          <p:nvPr/>
        </p:nvSpPr>
        <p:spPr>
          <a:xfrm>
            <a:off x="1116225" y="1114425"/>
            <a:ext cx="30000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1200"/>
              </a:spcBef>
              <a:spcAft>
                <a:spcPts val="0"/>
              </a:spcAft>
              <a:buClr>
                <a:srgbClr val="000000"/>
              </a:buClr>
              <a:buSzPts val="1500"/>
              <a:buFont typeface="Arial"/>
              <a:buNone/>
            </a:pPr>
            <a:r>
              <a:rPr b="1" i="0" lang="en" sz="1500" u="none" cap="none" strike="noStrike">
                <a:solidFill>
                  <a:schemeClr val="dk2"/>
                </a:solidFill>
                <a:latin typeface="Montserrat"/>
                <a:ea typeface="Montserrat"/>
                <a:cs typeface="Montserrat"/>
                <a:sym typeface="Montserrat"/>
              </a:rPr>
              <a:t>Block Splits</a:t>
            </a:r>
            <a:endParaRPr b="1" i="0" sz="1400" u="none" cap="none" strike="noStrike">
              <a:solidFill>
                <a:schemeClr val="dk2"/>
              </a:solidFill>
              <a:latin typeface="Montserrat"/>
              <a:ea typeface="Montserrat"/>
              <a:cs typeface="Montserrat"/>
              <a:sym typeface="Montserrat"/>
            </a:endParaRPr>
          </a:p>
        </p:txBody>
      </p:sp>
      <p:sp>
        <p:nvSpPr>
          <p:cNvPr id="192" name="Google Shape;192;g26e1760ff98_1_75"/>
          <p:cNvSpPr txBox="1"/>
          <p:nvPr/>
        </p:nvSpPr>
        <p:spPr>
          <a:xfrm>
            <a:off x="5591200" y="1114425"/>
            <a:ext cx="30000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1200"/>
              </a:spcBef>
              <a:spcAft>
                <a:spcPts val="0"/>
              </a:spcAft>
              <a:buClr>
                <a:srgbClr val="000000"/>
              </a:buClr>
              <a:buSzPts val="1500"/>
              <a:buFont typeface="Arial"/>
              <a:buNone/>
            </a:pPr>
            <a:r>
              <a:rPr b="1" i="0" lang="en" sz="1500" u="none" cap="none" strike="noStrike">
                <a:solidFill>
                  <a:schemeClr val="dk2"/>
                </a:solidFill>
                <a:latin typeface="Montserrat"/>
                <a:ea typeface="Montserrat"/>
                <a:cs typeface="Montserrat"/>
                <a:sym typeface="Montserrat"/>
              </a:rPr>
              <a:t>Walk Forward Splits</a:t>
            </a:r>
            <a:endParaRPr b="1" i="0" sz="1400" u="none" cap="none" strike="noStrike">
              <a:solidFill>
                <a:schemeClr val="dk2"/>
              </a:solidFill>
              <a:latin typeface="Montserrat"/>
              <a:ea typeface="Montserrat"/>
              <a:cs typeface="Montserrat"/>
              <a:sym typeface="Montserrat"/>
            </a:endParaRPr>
          </a:p>
        </p:txBody>
      </p:sp>
      <p:sp>
        <p:nvSpPr>
          <p:cNvPr id="193" name="Google Shape;193;g26e1760ff98_1_75"/>
          <p:cNvSpPr txBox="1"/>
          <p:nvPr/>
        </p:nvSpPr>
        <p:spPr>
          <a:xfrm>
            <a:off x="2966963" y="3443975"/>
            <a:ext cx="30000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1200"/>
              </a:spcBef>
              <a:spcAft>
                <a:spcPts val="0"/>
              </a:spcAft>
              <a:buClr>
                <a:srgbClr val="000000"/>
              </a:buClr>
              <a:buSzPts val="1500"/>
              <a:buFont typeface="Arial"/>
              <a:buNone/>
            </a:pPr>
            <a:r>
              <a:rPr b="1" i="0" lang="en" sz="1500" u="none" cap="none" strike="noStrike">
                <a:solidFill>
                  <a:schemeClr val="dk2"/>
                </a:solidFill>
                <a:latin typeface="Montserrat"/>
                <a:ea typeface="Montserrat"/>
                <a:cs typeface="Montserrat"/>
                <a:sym typeface="Montserrat"/>
              </a:rPr>
              <a:t>Single split</a:t>
            </a:r>
            <a:endParaRPr b="1" i="0" sz="1400" u="none" cap="none" strike="noStrike">
              <a:solidFill>
                <a:schemeClr val="dk2"/>
              </a:solidFill>
              <a:latin typeface="Montserrat"/>
              <a:ea typeface="Montserrat"/>
              <a:cs typeface="Montserrat"/>
              <a:sym typeface="Montserrat"/>
            </a:endParaRPr>
          </a:p>
        </p:txBody>
      </p:sp>
      <p:pic>
        <p:nvPicPr>
          <p:cNvPr id="194" name="Google Shape;194;g26e1760ff98_1_75"/>
          <p:cNvPicPr preferRelativeResize="0"/>
          <p:nvPr/>
        </p:nvPicPr>
        <p:blipFill>
          <a:blip r:embed="rId3">
            <a:alphaModFix/>
          </a:blip>
          <a:stretch>
            <a:fillRect/>
          </a:stretch>
        </p:blipFill>
        <p:spPr>
          <a:xfrm>
            <a:off x="3016625" y="3795375"/>
            <a:ext cx="2950350" cy="1198376"/>
          </a:xfrm>
          <a:prstGeom prst="rect">
            <a:avLst/>
          </a:prstGeom>
          <a:noFill/>
          <a:ln>
            <a:noFill/>
          </a:ln>
        </p:spPr>
      </p:pic>
      <p:pic>
        <p:nvPicPr>
          <p:cNvPr id="195" name="Google Shape;195;g26e1760ff98_1_75"/>
          <p:cNvPicPr preferRelativeResize="0"/>
          <p:nvPr/>
        </p:nvPicPr>
        <p:blipFill>
          <a:blip r:embed="rId4">
            <a:alphaModFix/>
          </a:blip>
          <a:stretch>
            <a:fillRect/>
          </a:stretch>
        </p:blipFill>
        <p:spPr>
          <a:xfrm>
            <a:off x="497713" y="1428575"/>
            <a:ext cx="4237025" cy="2113750"/>
          </a:xfrm>
          <a:prstGeom prst="rect">
            <a:avLst/>
          </a:prstGeom>
          <a:noFill/>
          <a:ln>
            <a:noFill/>
          </a:ln>
        </p:spPr>
      </p:pic>
      <p:pic>
        <p:nvPicPr>
          <p:cNvPr id="196" name="Google Shape;196;g26e1760ff98_1_75"/>
          <p:cNvPicPr preferRelativeResize="0"/>
          <p:nvPr/>
        </p:nvPicPr>
        <p:blipFill>
          <a:blip r:embed="rId5">
            <a:alphaModFix/>
          </a:blip>
          <a:stretch>
            <a:fillRect/>
          </a:stretch>
        </p:blipFill>
        <p:spPr>
          <a:xfrm>
            <a:off x="5839876" y="1428575"/>
            <a:ext cx="2950350" cy="267831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0" name="Shape 200"/>
        <p:cNvGrpSpPr/>
        <p:nvPr/>
      </p:nvGrpSpPr>
      <p:grpSpPr>
        <a:xfrm>
          <a:off x="0" y="0"/>
          <a:ext cx="0" cy="0"/>
          <a:chOff x="0" y="0"/>
          <a:chExt cx="0" cy="0"/>
        </a:xfrm>
      </p:grpSpPr>
      <p:sp>
        <p:nvSpPr>
          <p:cNvPr id="201" name="Google Shape;201;g2aae10f2169_0_0"/>
          <p:cNvSpPr txBox="1"/>
          <p:nvPr>
            <p:ph idx="4294967295" type="title"/>
          </p:nvPr>
        </p:nvSpPr>
        <p:spPr>
          <a:xfrm>
            <a:off x="719525" y="267425"/>
            <a:ext cx="81978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2 - Models train / validation: splitting methods</a:t>
            </a:r>
            <a:endParaRPr b="1">
              <a:latin typeface="Montserrat"/>
              <a:ea typeface="Montserrat"/>
              <a:cs typeface="Montserrat"/>
              <a:sym typeface="Montserrat"/>
            </a:endParaRPr>
          </a:p>
        </p:txBody>
      </p:sp>
      <p:sp>
        <p:nvSpPr>
          <p:cNvPr id="202" name="Google Shape;202;g2aae10f2169_0_0"/>
          <p:cNvSpPr txBox="1"/>
          <p:nvPr/>
        </p:nvSpPr>
        <p:spPr>
          <a:xfrm>
            <a:off x="1116225" y="1114425"/>
            <a:ext cx="30000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1200"/>
              </a:spcBef>
              <a:spcAft>
                <a:spcPts val="0"/>
              </a:spcAft>
              <a:buClr>
                <a:srgbClr val="000000"/>
              </a:buClr>
              <a:buSzPts val="1500"/>
              <a:buFont typeface="Arial"/>
              <a:buNone/>
            </a:pPr>
            <a:r>
              <a:rPr b="1" i="0" lang="en" sz="1500" u="none" cap="none" strike="noStrike">
                <a:solidFill>
                  <a:schemeClr val="dk2"/>
                </a:solidFill>
                <a:latin typeface="Montserrat"/>
                <a:ea typeface="Montserrat"/>
                <a:cs typeface="Montserrat"/>
                <a:sym typeface="Montserrat"/>
              </a:rPr>
              <a:t>Block Splits</a:t>
            </a:r>
            <a:endParaRPr b="1" i="0" sz="1400" u="none" cap="none" strike="noStrike">
              <a:solidFill>
                <a:schemeClr val="dk2"/>
              </a:solidFill>
              <a:latin typeface="Montserrat"/>
              <a:ea typeface="Montserrat"/>
              <a:cs typeface="Montserrat"/>
              <a:sym typeface="Montserrat"/>
            </a:endParaRPr>
          </a:p>
        </p:txBody>
      </p:sp>
      <p:sp>
        <p:nvSpPr>
          <p:cNvPr id="203" name="Google Shape;203;g2aae10f2169_0_0"/>
          <p:cNvSpPr txBox="1"/>
          <p:nvPr/>
        </p:nvSpPr>
        <p:spPr>
          <a:xfrm>
            <a:off x="5591200" y="1114425"/>
            <a:ext cx="30000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1200"/>
              </a:spcBef>
              <a:spcAft>
                <a:spcPts val="0"/>
              </a:spcAft>
              <a:buClr>
                <a:srgbClr val="000000"/>
              </a:buClr>
              <a:buSzPts val="1500"/>
              <a:buFont typeface="Arial"/>
              <a:buNone/>
            </a:pPr>
            <a:r>
              <a:rPr b="1" i="0" lang="en" sz="1500" u="none" cap="none" strike="noStrike">
                <a:solidFill>
                  <a:schemeClr val="dk2"/>
                </a:solidFill>
                <a:latin typeface="Montserrat"/>
                <a:ea typeface="Montserrat"/>
                <a:cs typeface="Montserrat"/>
                <a:sym typeface="Montserrat"/>
              </a:rPr>
              <a:t>Walk Forward Splits</a:t>
            </a:r>
            <a:endParaRPr b="1" i="0" sz="1400" u="none" cap="none" strike="noStrike">
              <a:solidFill>
                <a:schemeClr val="dk2"/>
              </a:solidFill>
              <a:latin typeface="Montserrat"/>
              <a:ea typeface="Montserrat"/>
              <a:cs typeface="Montserrat"/>
              <a:sym typeface="Montserrat"/>
            </a:endParaRPr>
          </a:p>
        </p:txBody>
      </p:sp>
      <p:sp>
        <p:nvSpPr>
          <p:cNvPr id="204" name="Google Shape;204;g2aae10f2169_0_0"/>
          <p:cNvSpPr txBox="1"/>
          <p:nvPr/>
        </p:nvSpPr>
        <p:spPr>
          <a:xfrm>
            <a:off x="2966963" y="3443975"/>
            <a:ext cx="30000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1200"/>
              </a:spcBef>
              <a:spcAft>
                <a:spcPts val="0"/>
              </a:spcAft>
              <a:buClr>
                <a:srgbClr val="000000"/>
              </a:buClr>
              <a:buSzPts val="1500"/>
              <a:buFont typeface="Arial"/>
              <a:buNone/>
            </a:pPr>
            <a:r>
              <a:rPr b="1" i="0" lang="en" sz="1500" u="none" cap="none" strike="noStrike">
                <a:solidFill>
                  <a:schemeClr val="dk2"/>
                </a:solidFill>
                <a:latin typeface="Montserrat"/>
                <a:ea typeface="Montserrat"/>
                <a:cs typeface="Montserrat"/>
                <a:sym typeface="Montserrat"/>
              </a:rPr>
              <a:t>Single split</a:t>
            </a:r>
            <a:endParaRPr b="1" i="0" sz="1400" u="none" cap="none" strike="noStrike">
              <a:solidFill>
                <a:schemeClr val="dk2"/>
              </a:solidFill>
              <a:latin typeface="Montserrat"/>
              <a:ea typeface="Montserrat"/>
              <a:cs typeface="Montserrat"/>
              <a:sym typeface="Montserrat"/>
            </a:endParaRPr>
          </a:p>
        </p:txBody>
      </p:sp>
      <p:pic>
        <p:nvPicPr>
          <p:cNvPr id="205" name="Google Shape;205;g2aae10f2169_0_0"/>
          <p:cNvPicPr preferRelativeResize="0"/>
          <p:nvPr/>
        </p:nvPicPr>
        <p:blipFill>
          <a:blip r:embed="rId3">
            <a:alphaModFix/>
          </a:blip>
          <a:stretch>
            <a:fillRect/>
          </a:stretch>
        </p:blipFill>
        <p:spPr>
          <a:xfrm>
            <a:off x="3016625" y="3795375"/>
            <a:ext cx="2950350" cy="1198376"/>
          </a:xfrm>
          <a:prstGeom prst="rect">
            <a:avLst/>
          </a:prstGeom>
          <a:noFill/>
          <a:ln>
            <a:noFill/>
          </a:ln>
        </p:spPr>
      </p:pic>
      <p:pic>
        <p:nvPicPr>
          <p:cNvPr id="206" name="Google Shape;206;g2aae10f2169_0_0"/>
          <p:cNvPicPr preferRelativeResize="0"/>
          <p:nvPr/>
        </p:nvPicPr>
        <p:blipFill>
          <a:blip r:embed="rId4">
            <a:alphaModFix/>
          </a:blip>
          <a:stretch>
            <a:fillRect/>
          </a:stretch>
        </p:blipFill>
        <p:spPr>
          <a:xfrm>
            <a:off x="497713" y="1428575"/>
            <a:ext cx="4237025" cy="2113750"/>
          </a:xfrm>
          <a:prstGeom prst="rect">
            <a:avLst/>
          </a:prstGeom>
          <a:noFill/>
          <a:ln>
            <a:noFill/>
          </a:ln>
        </p:spPr>
      </p:pic>
      <p:pic>
        <p:nvPicPr>
          <p:cNvPr id="207" name="Google Shape;207;g2aae10f2169_0_0"/>
          <p:cNvPicPr preferRelativeResize="0"/>
          <p:nvPr/>
        </p:nvPicPr>
        <p:blipFill>
          <a:blip r:embed="rId5">
            <a:alphaModFix/>
          </a:blip>
          <a:stretch>
            <a:fillRect/>
          </a:stretch>
        </p:blipFill>
        <p:spPr>
          <a:xfrm>
            <a:off x="5839876" y="1428575"/>
            <a:ext cx="2950350" cy="2678313"/>
          </a:xfrm>
          <a:prstGeom prst="rect">
            <a:avLst/>
          </a:prstGeom>
          <a:noFill/>
          <a:ln>
            <a:noFill/>
          </a:ln>
        </p:spPr>
      </p:pic>
      <p:pic>
        <p:nvPicPr>
          <p:cNvPr id="208" name="Google Shape;208;g2aae10f2169_0_0"/>
          <p:cNvPicPr preferRelativeResize="0"/>
          <p:nvPr/>
        </p:nvPicPr>
        <p:blipFill>
          <a:blip r:embed="rId6">
            <a:alphaModFix/>
          </a:blip>
          <a:stretch>
            <a:fillRect/>
          </a:stretch>
        </p:blipFill>
        <p:spPr>
          <a:xfrm>
            <a:off x="4116225" y="3733001"/>
            <a:ext cx="373925" cy="373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2a0c6f9b0a2_0_42"/>
          <p:cNvSpPr txBox="1"/>
          <p:nvPr>
            <p:ph idx="4294967295" type="title"/>
          </p:nvPr>
        </p:nvSpPr>
        <p:spPr>
          <a:xfrm>
            <a:off x="719525" y="267425"/>
            <a:ext cx="83016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2 - Models train / validation: models and metrics</a:t>
            </a:r>
            <a:endParaRPr b="1">
              <a:latin typeface="Montserrat"/>
              <a:ea typeface="Montserrat"/>
              <a:cs typeface="Montserrat"/>
              <a:sym typeface="Montserrat"/>
            </a:endParaRPr>
          </a:p>
        </p:txBody>
      </p:sp>
      <p:sp>
        <p:nvSpPr>
          <p:cNvPr id="214" name="Google Shape;214;g2a0c6f9b0a2_0_42"/>
          <p:cNvSpPr txBox="1"/>
          <p:nvPr>
            <p:ph idx="4294967295" type="body"/>
          </p:nvPr>
        </p:nvSpPr>
        <p:spPr>
          <a:xfrm>
            <a:off x="311700" y="945300"/>
            <a:ext cx="8520600" cy="38499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ML models:</a:t>
            </a:r>
            <a:endParaRPr b="1"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Linear Regression</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Generalized Linear Regression</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Random Forest Regressor</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Gradient Boosting Tree Regressor</a:t>
            </a:r>
            <a:endParaRPr sz="1500">
              <a:latin typeface="Montserrat"/>
              <a:ea typeface="Montserrat"/>
              <a:cs typeface="Montserrat"/>
              <a:sym typeface="Montserrat"/>
            </a:endParaRPr>
          </a:p>
          <a:p>
            <a:pPr indent="0" lvl="0" marL="914400" rtl="0" algn="l">
              <a:lnSpc>
                <a:spcPct val="115000"/>
              </a:lnSpc>
              <a:spcBef>
                <a:spcPts val="0"/>
              </a:spcBef>
              <a:spcAft>
                <a:spcPts val="0"/>
              </a:spcAft>
              <a:buNone/>
            </a:pPr>
            <a:r>
              <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Metrics:</a:t>
            </a:r>
            <a:endParaRPr b="1"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RMSE (Root Mean Squared Error)</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MSE (Mean Squared Error)</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MAE (Mean Absolute Error)</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MAPE (Mean Absolute Percentage Error)</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R2 (R-squared)</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Adjusted R2</a:t>
            </a:r>
            <a:endParaRPr sz="1500">
              <a:latin typeface="Montserrat"/>
              <a:ea typeface="Montserrat"/>
              <a:cs typeface="Montserrat"/>
              <a:sym typeface="Montserrat"/>
            </a:endParaRPr>
          </a:p>
        </p:txBody>
      </p:sp>
      <p:pic>
        <p:nvPicPr>
          <p:cNvPr id="215" name="Google Shape;215;g2a0c6f9b0a2_0_42"/>
          <p:cNvPicPr preferRelativeResize="0"/>
          <p:nvPr/>
        </p:nvPicPr>
        <p:blipFill>
          <a:blip r:embed="rId3">
            <a:alphaModFix/>
          </a:blip>
          <a:stretch>
            <a:fillRect/>
          </a:stretch>
        </p:blipFill>
        <p:spPr>
          <a:xfrm>
            <a:off x="5734050" y="1142950"/>
            <a:ext cx="1187500" cy="1187500"/>
          </a:xfrm>
          <a:prstGeom prst="rect">
            <a:avLst/>
          </a:prstGeom>
          <a:noFill/>
          <a:ln>
            <a:noFill/>
          </a:ln>
        </p:spPr>
      </p:pic>
      <p:pic>
        <p:nvPicPr>
          <p:cNvPr id="216" name="Google Shape;216;g2a0c6f9b0a2_0_42"/>
          <p:cNvPicPr preferRelativeResize="0"/>
          <p:nvPr/>
        </p:nvPicPr>
        <p:blipFill>
          <a:blip r:embed="rId4">
            <a:alphaModFix/>
          </a:blip>
          <a:stretch>
            <a:fillRect/>
          </a:stretch>
        </p:blipFill>
        <p:spPr>
          <a:xfrm>
            <a:off x="6629400" y="3003500"/>
            <a:ext cx="1187500" cy="1187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26e1760ff98_1_67"/>
          <p:cNvSpPr txBox="1"/>
          <p:nvPr>
            <p:ph idx="4294967295" type="title"/>
          </p:nvPr>
        </p:nvSpPr>
        <p:spPr>
          <a:xfrm>
            <a:off x="719525" y="267425"/>
            <a:ext cx="80616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2 - Models train / validation: accuracy</a:t>
            </a:r>
            <a:endParaRPr b="1">
              <a:latin typeface="Montserrat"/>
              <a:ea typeface="Montserrat"/>
              <a:cs typeface="Montserrat"/>
              <a:sym typeface="Montserrat"/>
            </a:endParaRPr>
          </a:p>
        </p:txBody>
      </p:sp>
      <p:sp>
        <p:nvSpPr>
          <p:cNvPr id="222" name="Google Shape;222;g26e1760ff98_1_67"/>
          <p:cNvSpPr txBox="1"/>
          <p:nvPr>
            <p:ph idx="4294967295" type="body"/>
          </p:nvPr>
        </p:nvSpPr>
        <p:spPr>
          <a:xfrm>
            <a:off x="311700" y="945300"/>
            <a:ext cx="8685000" cy="40482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a:t>
            </a:r>
            <a:r>
              <a:rPr lang="en" sz="1500">
                <a:latin typeface="Montserrat"/>
                <a:ea typeface="Montserrat"/>
                <a:cs typeface="Montserrat"/>
                <a:sym typeface="Montserrat"/>
              </a:rPr>
              <a:t>H</a:t>
            </a:r>
            <a:r>
              <a:rPr lang="en" sz="1500">
                <a:latin typeface="Montserrat"/>
                <a:ea typeface="Montserrat"/>
                <a:cs typeface="Montserrat"/>
                <a:sym typeface="Montserrat"/>
              </a:rPr>
              <a:t>ow good the models are at predicting whether the price will go up or down?”</a:t>
            </a:r>
            <a:endParaRPr sz="1500">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2a75948b1fc_3_47"/>
          <p:cNvSpPr txBox="1"/>
          <p:nvPr>
            <p:ph idx="4294967295" type="title"/>
          </p:nvPr>
        </p:nvSpPr>
        <p:spPr>
          <a:xfrm>
            <a:off x="719525" y="267425"/>
            <a:ext cx="80616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2 - Models train / validation: accuracy</a:t>
            </a:r>
            <a:endParaRPr b="1">
              <a:latin typeface="Montserrat"/>
              <a:ea typeface="Montserrat"/>
              <a:cs typeface="Montserrat"/>
              <a:sym typeface="Montserrat"/>
            </a:endParaRPr>
          </a:p>
        </p:txBody>
      </p:sp>
      <p:sp>
        <p:nvSpPr>
          <p:cNvPr id="228" name="Google Shape;228;g2a75948b1fc_3_47"/>
          <p:cNvSpPr txBox="1"/>
          <p:nvPr>
            <p:ph idx="4294967295" type="body"/>
          </p:nvPr>
        </p:nvSpPr>
        <p:spPr>
          <a:xfrm>
            <a:off x="311700" y="945300"/>
            <a:ext cx="8685000" cy="40482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“How good the models are at predicting whether the price will go up or down?”</a:t>
            </a:r>
            <a:endParaRPr sz="1500">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500">
              <a:latin typeface="Montserrat"/>
              <a:ea typeface="Montserrat"/>
              <a:cs typeface="Montserrat"/>
              <a:sym typeface="Montserrat"/>
            </a:endParaRPr>
          </a:p>
        </p:txBody>
      </p:sp>
      <p:pic>
        <p:nvPicPr>
          <p:cNvPr id="229" name="Google Shape;229;g2a75948b1fc_3_47"/>
          <p:cNvPicPr preferRelativeResize="0"/>
          <p:nvPr/>
        </p:nvPicPr>
        <p:blipFill>
          <a:blip r:embed="rId3">
            <a:alphaModFix/>
          </a:blip>
          <a:stretch>
            <a:fillRect/>
          </a:stretch>
        </p:blipFill>
        <p:spPr>
          <a:xfrm>
            <a:off x="196650" y="1902025"/>
            <a:ext cx="8800051" cy="2737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g2a668859f7c_0_0"/>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Outline</a:t>
            </a:r>
            <a:endParaRPr b="1">
              <a:latin typeface="Montserrat"/>
              <a:ea typeface="Montserrat"/>
              <a:cs typeface="Montserrat"/>
              <a:sym typeface="Montserrat"/>
            </a:endParaRPr>
          </a:p>
        </p:txBody>
      </p:sp>
      <p:sp>
        <p:nvSpPr>
          <p:cNvPr id="69" name="Google Shape;69;g2a668859f7c_0_0"/>
          <p:cNvSpPr txBox="1"/>
          <p:nvPr>
            <p:ph idx="4294967295" type="body"/>
          </p:nvPr>
        </p:nvSpPr>
        <p:spPr>
          <a:xfrm>
            <a:off x="311700" y="945300"/>
            <a:ext cx="8560200" cy="4044000"/>
          </a:xfrm>
          <a:prstGeom prst="rect">
            <a:avLst/>
          </a:prstGeom>
          <a:noFill/>
          <a:ln>
            <a:noFill/>
          </a:ln>
        </p:spPr>
        <p:txBody>
          <a:bodyPr anchorCtr="0" anchor="t" bIns="91425" lIns="91425" spcFirstLastPara="1" rIns="91425" wrap="square" tIns="91425">
            <a:noAutofit/>
          </a:bodyPr>
          <a:lstStyle/>
          <a:p>
            <a:pPr indent="-323850" lvl="0" marL="13716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Introduction</a:t>
            </a:r>
            <a:endParaRPr b="1" sz="1500">
              <a:latin typeface="Montserrat"/>
              <a:ea typeface="Montserrat"/>
              <a:cs typeface="Montserrat"/>
              <a:sym typeface="Montserrat"/>
            </a:endParaRPr>
          </a:p>
          <a:p>
            <a:pPr indent="-323850" lvl="1" marL="18288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What is bitcoin?</a:t>
            </a:r>
            <a:endParaRPr sz="1500">
              <a:latin typeface="Montserrat"/>
              <a:ea typeface="Montserrat"/>
              <a:cs typeface="Montserrat"/>
              <a:sym typeface="Montserrat"/>
            </a:endParaRPr>
          </a:p>
          <a:p>
            <a:pPr indent="-323850" lvl="1" marL="18288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Goal of the project</a:t>
            </a:r>
            <a:endParaRPr sz="1500">
              <a:latin typeface="Montserrat"/>
              <a:ea typeface="Montserrat"/>
              <a:cs typeface="Montserrat"/>
              <a:sym typeface="Montserrat"/>
            </a:endParaRPr>
          </a:p>
          <a:p>
            <a:pPr indent="0" lvl="0" marL="457200" rtl="0" algn="l">
              <a:lnSpc>
                <a:spcPct val="115000"/>
              </a:lnSpc>
              <a:spcBef>
                <a:spcPts val="0"/>
              </a:spcBef>
              <a:spcAft>
                <a:spcPts val="0"/>
              </a:spcAft>
              <a:buNone/>
            </a:pPr>
            <a:r>
              <a:t/>
            </a:r>
            <a:endParaRPr b="1" sz="1500">
              <a:latin typeface="Montserrat"/>
              <a:ea typeface="Montserrat"/>
              <a:cs typeface="Montserrat"/>
              <a:sym typeface="Montserrat"/>
            </a:endParaRPr>
          </a:p>
        </p:txBody>
      </p:sp>
      <p:pic>
        <p:nvPicPr>
          <p:cNvPr id="70" name="Google Shape;70;g2a668859f7c_0_0"/>
          <p:cNvPicPr preferRelativeResize="0"/>
          <p:nvPr/>
        </p:nvPicPr>
        <p:blipFill>
          <a:blip r:embed="rId3">
            <a:alphaModFix/>
          </a:blip>
          <a:stretch>
            <a:fillRect/>
          </a:stretch>
        </p:blipFill>
        <p:spPr>
          <a:xfrm>
            <a:off x="427550" y="1098950"/>
            <a:ext cx="794725" cy="7947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g2a0c6f9b0a2_0_61"/>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2 - Models train / validation: pipeline</a:t>
            </a:r>
            <a:endParaRPr b="1">
              <a:latin typeface="Montserrat"/>
              <a:ea typeface="Montserrat"/>
              <a:cs typeface="Montserrat"/>
              <a:sym typeface="Montserrat"/>
            </a:endParaRPr>
          </a:p>
        </p:txBody>
      </p:sp>
      <p:pic>
        <p:nvPicPr>
          <p:cNvPr id="235" name="Google Shape;235;g2a0c6f9b0a2_0_61"/>
          <p:cNvPicPr preferRelativeResize="0"/>
          <p:nvPr/>
        </p:nvPicPr>
        <p:blipFill>
          <a:blip r:embed="rId3">
            <a:alphaModFix/>
          </a:blip>
          <a:stretch>
            <a:fillRect/>
          </a:stretch>
        </p:blipFill>
        <p:spPr>
          <a:xfrm>
            <a:off x="292313" y="945300"/>
            <a:ext cx="7893325" cy="4113550"/>
          </a:xfrm>
          <a:prstGeom prst="rect">
            <a:avLst/>
          </a:prstGeom>
          <a:noFill/>
          <a:ln>
            <a:noFill/>
          </a:ln>
        </p:spPr>
      </p:pic>
      <p:pic>
        <p:nvPicPr>
          <p:cNvPr id="236" name="Google Shape;236;g2a0c6f9b0a2_0_61"/>
          <p:cNvPicPr preferRelativeResize="0"/>
          <p:nvPr/>
        </p:nvPicPr>
        <p:blipFill>
          <a:blip r:embed="rId4">
            <a:alphaModFix/>
          </a:blip>
          <a:stretch>
            <a:fillRect/>
          </a:stretch>
        </p:blipFill>
        <p:spPr>
          <a:xfrm>
            <a:off x="7758425" y="945300"/>
            <a:ext cx="1158825" cy="11588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2a739442e3e_0_0"/>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2 - Models train / validation: pipeline</a:t>
            </a:r>
            <a:endParaRPr b="1">
              <a:latin typeface="Montserrat"/>
              <a:ea typeface="Montserrat"/>
              <a:cs typeface="Montserrat"/>
              <a:sym typeface="Montserrat"/>
            </a:endParaRPr>
          </a:p>
        </p:txBody>
      </p:sp>
      <p:pic>
        <p:nvPicPr>
          <p:cNvPr id="242" name="Google Shape;242;g2a739442e3e_0_0"/>
          <p:cNvPicPr preferRelativeResize="0"/>
          <p:nvPr/>
        </p:nvPicPr>
        <p:blipFill>
          <a:blip r:embed="rId3">
            <a:alphaModFix/>
          </a:blip>
          <a:stretch>
            <a:fillRect/>
          </a:stretch>
        </p:blipFill>
        <p:spPr>
          <a:xfrm>
            <a:off x="2995175" y="860225"/>
            <a:ext cx="2718400" cy="4240525"/>
          </a:xfrm>
          <a:prstGeom prst="rect">
            <a:avLst/>
          </a:prstGeom>
          <a:noFill/>
          <a:ln>
            <a:noFill/>
          </a:ln>
        </p:spPr>
      </p:pic>
      <p:pic>
        <p:nvPicPr>
          <p:cNvPr id="243" name="Google Shape;243;g2a739442e3e_0_0"/>
          <p:cNvPicPr preferRelativeResize="0"/>
          <p:nvPr/>
        </p:nvPicPr>
        <p:blipFill>
          <a:blip r:embed="rId4">
            <a:alphaModFix/>
          </a:blip>
          <a:stretch>
            <a:fillRect/>
          </a:stretch>
        </p:blipFill>
        <p:spPr>
          <a:xfrm>
            <a:off x="7792025" y="904972"/>
            <a:ext cx="1158825" cy="1158825"/>
          </a:xfrm>
          <a:prstGeom prst="rect">
            <a:avLst/>
          </a:prstGeom>
          <a:noFill/>
          <a:ln>
            <a:noFill/>
          </a:ln>
        </p:spPr>
      </p:pic>
      <p:pic>
        <p:nvPicPr>
          <p:cNvPr id="244" name="Google Shape;244;g2a739442e3e_0_0"/>
          <p:cNvPicPr preferRelativeResize="0"/>
          <p:nvPr/>
        </p:nvPicPr>
        <p:blipFill>
          <a:blip r:embed="rId5">
            <a:alphaModFix/>
          </a:blip>
          <a:stretch>
            <a:fillRect/>
          </a:stretch>
        </p:blipFill>
        <p:spPr>
          <a:xfrm>
            <a:off x="8497150" y="1024225"/>
            <a:ext cx="257925" cy="223475"/>
          </a:xfrm>
          <a:prstGeom prst="rect">
            <a:avLst/>
          </a:prstGeom>
          <a:noFill/>
          <a:ln>
            <a:noFill/>
          </a:ln>
        </p:spPr>
      </p:pic>
      <p:pic>
        <p:nvPicPr>
          <p:cNvPr id="245" name="Google Shape;245;g2a739442e3e_0_0"/>
          <p:cNvPicPr preferRelativeResize="0"/>
          <p:nvPr/>
        </p:nvPicPr>
        <p:blipFill>
          <a:blip r:embed="rId6">
            <a:alphaModFix/>
          </a:blip>
          <a:stretch>
            <a:fillRect/>
          </a:stretch>
        </p:blipFill>
        <p:spPr>
          <a:xfrm>
            <a:off x="8485738" y="992450"/>
            <a:ext cx="280750" cy="2807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g2aa3efe7eea_0_1"/>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2 - Models train / validation: pipeline</a:t>
            </a:r>
            <a:endParaRPr b="1">
              <a:latin typeface="Montserrat"/>
              <a:ea typeface="Montserrat"/>
              <a:cs typeface="Montserrat"/>
              <a:sym typeface="Montserrat"/>
            </a:endParaRPr>
          </a:p>
        </p:txBody>
      </p:sp>
      <p:pic>
        <p:nvPicPr>
          <p:cNvPr id="251" name="Google Shape;251;g2aa3efe7eea_0_1"/>
          <p:cNvPicPr preferRelativeResize="0"/>
          <p:nvPr/>
        </p:nvPicPr>
        <p:blipFill>
          <a:blip r:embed="rId3">
            <a:alphaModFix/>
          </a:blip>
          <a:stretch>
            <a:fillRect/>
          </a:stretch>
        </p:blipFill>
        <p:spPr>
          <a:xfrm>
            <a:off x="2995175" y="860225"/>
            <a:ext cx="2718400" cy="4240525"/>
          </a:xfrm>
          <a:prstGeom prst="rect">
            <a:avLst/>
          </a:prstGeom>
          <a:noFill/>
          <a:ln>
            <a:noFill/>
          </a:ln>
        </p:spPr>
      </p:pic>
      <p:pic>
        <p:nvPicPr>
          <p:cNvPr id="252" name="Google Shape;252;g2aa3efe7eea_0_1"/>
          <p:cNvPicPr preferRelativeResize="0"/>
          <p:nvPr/>
        </p:nvPicPr>
        <p:blipFill>
          <a:blip r:embed="rId4">
            <a:alphaModFix/>
          </a:blip>
          <a:stretch>
            <a:fillRect/>
          </a:stretch>
        </p:blipFill>
        <p:spPr>
          <a:xfrm>
            <a:off x="7792025" y="904972"/>
            <a:ext cx="1158825" cy="1158825"/>
          </a:xfrm>
          <a:prstGeom prst="rect">
            <a:avLst/>
          </a:prstGeom>
          <a:noFill/>
          <a:ln>
            <a:noFill/>
          </a:ln>
        </p:spPr>
      </p:pic>
      <p:pic>
        <p:nvPicPr>
          <p:cNvPr id="253" name="Google Shape;253;g2aa3efe7eea_0_1"/>
          <p:cNvPicPr preferRelativeResize="0"/>
          <p:nvPr/>
        </p:nvPicPr>
        <p:blipFill>
          <a:blip r:embed="rId5">
            <a:alphaModFix/>
          </a:blip>
          <a:stretch>
            <a:fillRect/>
          </a:stretch>
        </p:blipFill>
        <p:spPr>
          <a:xfrm>
            <a:off x="8497150" y="1024225"/>
            <a:ext cx="257925" cy="223475"/>
          </a:xfrm>
          <a:prstGeom prst="rect">
            <a:avLst/>
          </a:prstGeom>
          <a:noFill/>
          <a:ln>
            <a:noFill/>
          </a:ln>
        </p:spPr>
      </p:pic>
      <p:pic>
        <p:nvPicPr>
          <p:cNvPr id="254" name="Google Shape;254;g2aa3efe7eea_0_1"/>
          <p:cNvPicPr preferRelativeResize="0"/>
          <p:nvPr/>
        </p:nvPicPr>
        <p:blipFill>
          <a:blip r:embed="rId6">
            <a:alphaModFix/>
          </a:blip>
          <a:stretch>
            <a:fillRect/>
          </a:stretch>
        </p:blipFill>
        <p:spPr>
          <a:xfrm>
            <a:off x="8485738" y="992450"/>
            <a:ext cx="280750" cy="280750"/>
          </a:xfrm>
          <a:prstGeom prst="rect">
            <a:avLst/>
          </a:prstGeom>
          <a:noFill/>
          <a:ln>
            <a:noFill/>
          </a:ln>
        </p:spPr>
      </p:pic>
      <p:pic>
        <p:nvPicPr>
          <p:cNvPr id="255" name="Google Shape;255;g2aa3efe7eea_0_1"/>
          <p:cNvPicPr preferRelativeResize="0"/>
          <p:nvPr/>
        </p:nvPicPr>
        <p:blipFill>
          <a:blip r:embed="rId7">
            <a:alphaModFix/>
          </a:blip>
          <a:stretch>
            <a:fillRect/>
          </a:stretch>
        </p:blipFill>
        <p:spPr>
          <a:xfrm>
            <a:off x="5802825" y="2328583"/>
            <a:ext cx="3221199" cy="1303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2aa3efe7eea_0_9"/>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2 - Models train / validation: pipeline</a:t>
            </a:r>
            <a:endParaRPr b="1">
              <a:latin typeface="Montserrat"/>
              <a:ea typeface="Montserrat"/>
              <a:cs typeface="Montserrat"/>
              <a:sym typeface="Montserrat"/>
            </a:endParaRPr>
          </a:p>
        </p:txBody>
      </p:sp>
      <p:pic>
        <p:nvPicPr>
          <p:cNvPr id="261" name="Google Shape;261;g2aa3efe7eea_0_9"/>
          <p:cNvPicPr preferRelativeResize="0"/>
          <p:nvPr/>
        </p:nvPicPr>
        <p:blipFill>
          <a:blip r:embed="rId3">
            <a:alphaModFix/>
          </a:blip>
          <a:stretch>
            <a:fillRect/>
          </a:stretch>
        </p:blipFill>
        <p:spPr>
          <a:xfrm>
            <a:off x="2995175" y="860225"/>
            <a:ext cx="2718400" cy="4240525"/>
          </a:xfrm>
          <a:prstGeom prst="rect">
            <a:avLst/>
          </a:prstGeom>
          <a:noFill/>
          <a:ln>
            <a:noFill/>
          </a:ln>
        </p:spPr>
      </p:pic>
      <p:pic>
        <p:nvPicPr>
          <p:cNvPr id="262" name="Google Shape;262;g2aa3efe7eea_0_9"/>
          <p:cNvPicPr preferRelativeResize="0"/>
          <p:nvPr/>
        </p:nvPicPr>
        <p:blipFill>
          <a:blip r:embed="rId4">
            <a:alphaModFix/>
          </a:blip>
          <a:stretch>
            <a:fillRect/>
          </a:stretch>
        </p:blipFill>
        <p:spPr>
          <a:xfrm>
            <a:off x="7792025" y="904972"/>
            <a:ext cx="1158825" cy="1158825"/>
          </a:xfrm>
          <a:prstGeom prst="rect">
            <a:avLst/>
          </a:prstGeom>
          <a:noFill/>
          <a:ln>
            <a:noFill/>
          </a:ln>
        </p:spPr>
      </p:pic>
      <p:pic>
        <p:nvPicPr>
          <p:cNvPr id="263" name="Google Shape;263;g2aa3efe7eea_0_9"/>
          <p:cNvPicPr preferRelativeResize="0"/>
          <p:nvPr/>
        </p:nvPicPr>
        <p:blipFill>
          <a:blip r:embed="rId5">
            <a:alphaModFix/>
          </a:blip>
          <a:stretch>
            <a:fillRect/>
          </a:stretch>
        </p:blipFill>
        <p:spPr>
          <a:xfrm>
            <a:off x="8497150" y="1024225"/>
            <a:ext cx="257925" cy="223475"/>
          </a:xfrm>
          <a:prstGeom prst="rect">
            <a:avLst/>
          </a:prstGeom>
          <a:noFill/>
          <a:ln>
            <a:noFill/>
          </a:ln>
        </p:spPr>
      </p:pic>
      <p:pic>
        <p:nvPicPr>
          <p:cNvPr id="264" name="Google Shape;264;g2aa3efe7eea_0_9"/>
          <p:cNvPicPr preferRelativeResize="0"/>
          <p:nvPr/>
        </p:nvPicPr>
        <p:blipFill>
          <a:blip r:embed="rId6">
            <a:alphaModFix/>
          </a:blip>
          <a:stretch>
            <a:fillRect/>
          </a:stretch>
        </p:blipFill>
        <p:spPr>
          <a:xfrm>
            <a:off x="8485738" y="992450"/>
            <a:ext cx="280750" cy="280750"/>
          </a:xfrm>
          <a:prstGeom prst="rect">
            <a:avLst/>
          </a:prstGeom>
          <a:noFill/>
          <a:ln>
            <a:noFill/>
          </a:ln>
        </p:spPr>
      </p:pic>
      <p:pic>
        <p:nvPicPr>
          <p:cNvPr id="265" name="Google Shape;265;g2aa3efe7eea_0_9"/>
          <p:cNvPicPr preferRelativeResize="0"/>
          <p:nvPr/>
        </p:nvPicPr>
        <p:blipFill>
          <a:blip r:embed="rId7">
            <a:alphaModFix/>
          </a:blip>
          <a:stretch>
            <a:fillRect/>
          </a:stretch>
        </p:blipFill>
        <p:spPr>
          <a:xfrm>
            <a:off x="390825" y="2401074"/>
            <a:ext cx="2405241" cy="1158825"/>
          </a:xfrm>
          <a:prstGeom prst="rect">
            <a:avLst/>
          </a:prstGeom>
          <a:noFill/>
          <a:ln>
            <a:noFill/>
          </a:ln>
        </p:spPr>
      </p:pic>
      <p:pic>
        <p:nvPicPr>
          <p:cNvPr id="266" name="Google Shape;266;g2aa3efe7eea_0_9"/>
          <p:cNvPicPr preferRelativeResize="0"/>
          <p:nvPr/>
        </p:nvPicPr>
        <p:blipFill>
          <a:blip r:embed="rId8">
            <a:alphaModFix/>
          </a:blip>
          <a:stretch>
            <a:fillRect/>
          </a:stretch>
        </p:blipFill>
        <p:spPr>
          <a:xfrm>
            <a:off x="5802825" y="2328583"/>
            <a:ext cx="3221199" cy="1303800"/>
          </a:xfrm>
          <a:prstGeom prst="rect">
            <a:avLst/>
          </a:prstGeom>
          <a:noFill/>
          <a:ln>
            <a:noFill/>
          </a:ln>
        </p:spPr>
      </p:pic>
      <p:pic>
        <p:nvPicPr>
          <p:cNvPr id="267" name="Google Shape;267;g2aa3efe7eea_0_9"/>
          <p:cNvPicPr preferRelativeResize="0"/>
          <p:nvPr/>
        </p:nvPicPr>
        <p:blipFill>
          <a:blip r:embed="rId9">
            <a:alphaModFix/>
          </a:blip>
          <a:stretch>
            <a:fillRect/>
          </a:stretch>
        </p:blipFill>
        <p:spPr>
          <a:xfrm>
            <a:off x="2314225" y="2624176"/>
            <a:ext cx="373925" cy="373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g2a0c6f9b0a2_0_75"/>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2 - Models train / validation: </a:t>
            </a:r>
            <a:r>
              <a:rPr b="1" lang="en">
                <a:latin typeface="Montserrat"/>
                <a:ea typeface="Montserrat"/>
                <a:cs typeface="Montserrat"/>
                <a:sym typeface="Montserrat"/>
              </a:rPr>
              <a:t>pipeline</a:t>
            </a:r>
            <a:endParaRPr b="1">
              <a:latin typeface="Montserrat"/>
              <a:ea typeface="Montserrat"/>
              <a:cs typeface="Montserrat"/>
              <a:sym typeface="Montserrat"/>
            </a:endParaRPr>
          </a:p>
        </p:txBody>
      </p:sp>
      <p:pic>
        <p:nvPicPr>
          <p:cNvPr id="273" name="Google Shape;273;g2a0c6f9b0a2_0_75"/>
          <p:cNvPicPr preferRelativeResize="0"/>
          <p:nvPr/>
        </p:nvPicPr>
        <p:blipFill>
          <a:blip r:embed="rId3">
            <a:alphaModFix/>
          </a:blip>
          <a:stretch>
            <a:fillRect/>
          </a:stretch>
        </p:blipFill>
        <p:spPr>
          <a:xfrm>
            <a:off x="7914513" y="1027463"/>
            <a:ext cx="913850" cy="913850"/>
          </a:xfrm>
          <a:prstGeom prst="rect">
            <a:avLst/>
          </a:prstGeom>
          <a:noFill/>
          <a:ln>
            <a:noFill/>
          </a:ln>
        </p:spPr>
      </p:pic>
      <p:pic>
        <p:nvPicPr>
          <p:cNvPr id="274" name="Google Shape;274;g2a0c6f9b0a2_0_75"/>
          <p:cNvPicPr preferRelativeResize="0"/>
          <p:nvPr/>
        </p:nvPicPr>
        <p:blipFill>
          <a:blip r:embed="rId4">
            <a:alphaModFix/>
          </a:blip>
          <a:stretch>
            <a:fillRect/>
          </a:stretch>
        </p:blipFill>
        <p:spPr>
          <a:xfrm>
            <a:off x="3377763" y="988325"/>
            <a:ext cx="3222172" cy="39784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2a0c6f9b0a2_0_84"/>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3 - Final scores</a:t>
            </a:r>
            <a:endParaRPr b="1">
              <a:latin typeface="Montserrat"/>
              <a:ea typeface="Montserrat"/>
              <a:cs typeface="Montserrat"/>
              <a:sym typeface="Montserrat"/>
            </a:endParaRPr>
          </a:p>
        </p:txBody>
      </p:sp>
      <p:sp>
        <p:nvSpPr>
          <p:cNvPr id="280" name="Google Shape;280;g2a0c6f9b0a2_0_84"/>
          <p:cNvSpPr txBox="1"/>
          <p:nvPr>
            <p:ph idx="4294967295" type="body"/>
          </p:nvPr>
        </p:nvSpPr>
        <p:spPr>
          <a:xfrm>
            <a:off x="311700" y="945300"/>
            <a:ext cx="8520600" cy="22725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Comparison </a:t>
            </a:r>
            <a:r>
              <a:rPr lang="en" sz="1500">
                <a:latin typeface="Montserrat"/>
                <a:ea typeface="Montserrat"/>
                <a:cs typeface="Montserrat"/>
                <a:sym typeface="Montserrat"/>
              </a:rPr>
              <a:t>between final results</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Prediction </a:t>
            </a:r>
            <a:r>
              <a:rPr lang="en" sz="1500">
                <a:latin typeface="Montserrat"/>
                <a:ea typeface="Montserrat"/>
                <a:cs typeface="Montserrat"/>
                <a:sym typeface="Montserrat"/>
              </a:rPr>
              <a:t>on the test set (splitted)</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See how models' performance </a:t>
            </a:r>
            <a:r>
              <a:rPr b="1" lang="en" sz="1500">
                <a:latin typeface="Montserrat"/>
                <a:ea typeface="Montserrat"/>
                <a:cs typeface="Montserrat"/>
                <a:sym typeface="Montserrat"/>
              </a:rPr>
              <a:t>changes </a:t>
            </a:r>
            <a:r>
              <a:rPr lang="en" sz="1500">
                <a:latin typeface="Montserrat"/>
                <a:ea typeface="Montserrat"/>
                <a:cs typeface="Montserrat"/>
                <a:sym typeface="Montserrat"/>
              </a:rPr>
              <a:t>as time increases</a:t>
            </a:r>
            <a:endParaRPr b="1" sz="1500">
              <a:latin typeface="Montserrat"/>
              <a:ea typeface="Montserrat"/>
              <a:cs typeface="Montserrat"/>
              <a:sym typeface="Montserrat"/>
            </a:endParaRPr>
          </a:p>
        </p:txBody>
      </p:sp>
      <p:pic>
        <p:nvPicPr>
          <p:cNvPr id="281" name="Google Shape;281;g2a0c6f9b0a2_0_84"/>
          <p:cNvPicPr preferRelativeResize="0"/>
          <p:nvPr/>
        </p:nvPicPr>
        <p:blipFill rotWithShape="1">
          <a:blip r:embed="rId3">
            <a:alphaModFix/>
          </a:blip>
          <a:srcRect b="86162" l="14879" r="79765" t="5685"/>
          <a:stretch/>
        </p:blipFill>
        <p:spPr>
          <a:xfrm>
            <a:off x="740178" y="3301414"/>
            <a:ext cx="578724" cy="188635"/>
          </a:xfrm>
          <a:prstGeom prst="rect">
            <a:avLst/>
          </a:prstGeom>
          <a:noFill/>
          <a:ln>
            <a:noFill/>
          </a:ln>
        </p:spPr>
      </p:pic>
      <p:pic>
        <p:nvPicPr>
          <p:cNvPr id="282" name="Google Shape;282;g2a0c6f9b0a2_0_84"/>
          <p:cNvPicPr preferRelativeResize="0"/>
          <p:nvPr/>
        </p:nvPicPr>
        <p:blipFill rotWithShape="1">
          <a:blip r:embed="rId4">
            <a:alphaModFix/>
          </a:blip>
          <a:srcRect b="0" l="2809" r="13079" t="0"/>
          <a:stretch/>
        </p:blipFill>
        <p:spPr>
          <a:xfrm>
            <a:off x="311700" y="1855800"/>
            <a:ext cx="8520602" cy="2733000"/>
          </a:xfrm>
          <a:prstGeom prst="rect">
            <a:avLst/>
          </a:prstGeom>
          <a:noFill/>
          <a:ln>
            <a:noFill/>
          </a:ln>
        </p:spPr>
      </p:pic>
      <p:pic>
        <p:nvPicPr>
          <p:cNvPr id="283" name="Google Shape;283;g2a0c6f9b0a2_0_84"/>
          <p:cNvPicPr preferRelativeResize="0"/>
          <p:nvPr/>
        </p:nvPicPr>
        <p:blipFill>
          <a:blip r:embed="rId5">
            <a:alphaModFix/>
          </a:blip>
          <a:stretch>
            <a:fillRect/>
          </a:stretch>
        </p:blipFill>
        <p:spPr>
          <a:xfrm>
            <a:off x="1091750" y="1991900"/>
            <a:ext cx="991269" cy="2499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g2b24c81f713_0_2"/>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train / validation phase</a:t>
            </a:r>
            <a:endParaRPr b="1">
              <a:latin typeface="Montserrat"/>
              <a:ea typeface="Montserrat"/>
              <a:cs typeface="Montserrat"/>
              <a:sym typeface="Montserrat"/>
            </a:endParaRPr>
          </a:p>
        </p:txBody>
      </p:sp>
      <p:pic>
        <p:nvPicPr>
          <p:cNvPr id="289" name="Google Shape;289;g2b24c81f713_0_2"/>
          <p:cNvPicPr preferRelativeResize="0"/>
          <p:nvPr/>
        </p:nvPicPr>
        <p:blipFill>
          <a:blip r:embed="rId3">
            <a:alphaModFix/>
          </a:blip>
          <a:stretch>
            <a:fillRect/>
          </a:stretch>
        </p:blipFill>
        <p:spPr>
          <a:xfrm>
            <a:off x="1013547" y="4599554"/>
            <a:ext cx="585664" cy="352964"/>
          </a:xfrm>
          <a:prstGeom prst="rect">
            <a:avLst/>
          </a:prstGeom>
          <a:noFill/>
          <a:ln>
            <a:noFill/>
          </a:ln>
        </p:spPr>
      </p:pic>
      <p:pic>
        <p:nvPicPr>
          <p:cNvPr id="290" name="Google Shape;290;g2b24c81f713_0_2"/>
          <p:cNvPicPr preferRelativeResize="0"/>
          <p:nvPr/>
        </p:nvPicPr>
        <p:blipFill>
          <a:blip r:embed="rId3">
            <a:alphaModFix/>
          </a:blip>
          <a:stretch>
            <a:fillRect/>
          </a:stretch>
        </p:blipFill>
        <p:spPr>
          <a:xfrm>
            <a:off x="3470610" y="4599554"/>
            <a:ext cx="585664" cy="352964"/>
          </a:xfrm>
          <a:prstGeom prst="rect">
            <a:avLst/>
          </a:prstGeom>
          <a:noFill/>
          <a:ln>
            <a:noFill/>
          </a:ln>
        </p:spPr>
      </p:pic>
      <p:sp>
        <p:nvSpPr>
          <p:cNvPr id="291" name="Google Shape;291;g2b24c81f713_0_2"/>
          <p:cNvSpPr txBox="1"/>
          <p:nvPr>
            <p:ph idx="4294967295" type="body"/>
          </p:nvPr>
        </p:nvSpPr>
        <p:spPr>
          <a:xfrm>
            <a:off x="311150" y="3561175"/>
            <a:ext cx="4551000" cy="14490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Walk-forward splits</a:t>
            </a:r>
            <a:r>
              <a:rPr lang="en" sz="1500">
                <a:latin typeface="Montserrat"/>
                <a:ea typeface="Montserrat"/>
                <a:cs typeface="Montserrat"/>
                <a:sym typeface="Montserrat"/>
              </a:rPr>
              <a:t> return lower performance than </a:t>
            </a:r>
            <a:r>
              <a:rPr b="1" lang="en" sz="1500">
                <a:latin typeface="Montserrat"/>
                <a:ea typeface="Montserrat"/>
                <a:cs typeface="Montserrat"/>
                <a:sym typeface="Montserrat"/>
              </a:rPr>
              <a:t>Block splits</a:t>
            </a:r>
            <a:r>
              <a:rPr lang="en" sz="1500">
                <a:latin typeface="Montserrat"/>
                <a:ea typeface="Montserrat"/>
                <a:cs typeface="Montserrat"/>
                <a:sym typeface="Montserrat"/>
              </a:rPr>
              <a:t> and </a:t>
            </a:r>
            <a:r>
              <a:rPr b="1" lang="en" sz="1500">
                <a:latin typeface="Montserrat"/>
                <a:ea typeface="Montserrat"/>
                <a:cs typeface="Montserrat"/>
                <a:sym typeface="Montserrat"/>
              </a:rPr>
              <a:t>Single splits</a:t>
            </a:r>
            <a:endParaRPr b="1"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Benefiting from a shorter time horizon</a:t>
            </a:r>
            <a:endParaRPr sz="1500">
              <a:latin typeface="Montserrat"/>
              <a:ea typeface="Montserrat"/>
              <a:cs typeface="Montserrat"/>
              <a:sym typeface="Montserrat"/>
            </a:endParaRPr>
          </a:p>
        </p:txBody>
      </p:sp>
      <p:pic>
        <p:nvPicPr>
          <p:cNvPr id="292" name="Google Shape;292;g2b24c81f713_0_2"/>
          <p:cNvPicPr preferRelativeResize="0"/>
          <p:nvPr/>
        </p:nvPicPr>
        <p:blipFill rotWithShape="1">
          <a:blip r:embed="rId4">
            <a:alphaModFix/>
          </a:blip>
          <a:srcRect b="50203" l="65069" r="0" t="18943"/>
          <a:stretch/>
        </p:blipFill>
        <p:spPr>
          <a:xfrm>
            <a:off x="7388550" y="179650"/>
            <a:ext cx="1701000" cy="1073150"/>
          </a:xfrm>
          <a:prstGeom prst="rect">
            <a:avLst/>
          </a:prstGeom>
          <a:noFill/>
          <a:ln>
            <a:noFill/>
          </a:ln>
        </p:spPr>
      </p:pic>
      <p:pic>
        <p:nvPicPr>
          <p:cNvPr id="293" name="Google Shape;293;g2b24c81f713_0_2"/>
          <p:cNvPicPr preferRelativeResize="0"/>
          <p:nvPr/>
        </p:nvPicPr>
        <p:blipFill rotWithShape="1">
          <a:blip r:embed="rId5">
            <a:alphaModFix/>
          </a:blip>
          <a:srcRect b="4789" l="0" r="13748" t="0"/>
          <a:stretch/>
        </p:blipFill>
        <p:spPr>
          <a:xfrm>
            <a:off x="28925" y="1234900"/>
            <a:ext cx="9115075" cy="2117483"/>
          </a:xfrm>
          <a:prstGeom prst="rect">
            <a:avLst/>
          </a:prstGeom>
          <a:noFill/>
          <a:ln>
            <a:noFill/>
          </a:ln>
        </p:spPr>
      </p:pic>
      <p:sp>
        <p:nvSpPr>
          <p:cNvPr id="294" name="Google Shape;294;g2b24c81f713_0_2"/>
          <p:cNvSpPr txBox="1"/>
          <p:nvPr/>
        </p:nvSpPr>
        <p:spPr>
          <a:xfrm>
            <a:off x="5143350" y="3546925"/>
            <a:ext cx="3946200" cy="14775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Clr>
                <a:schemeClr val="dk2"/>
              </a:buClr>
              <a:buSzPts val="1500"/>
              <a:buFont typeface="Montserrat"/>
              <a:buChar char="●"/>
            </a:pPr>
            <a:r>
              <a:rPr b="1" lang="en" sz="1500">
                <a:solidFill>
                  <a:schemeClr val="dk2"/>
                </a:solidFill>
                <a:latin typeface="Montserrat"/>
                <a:ea typeface="Montserrat"/>
                <a:cs typeface="Montserrat"/>
                <a:sym typeface="Montserrat"/>
              </a:rPr>
              <a:t>Normalised </a:t>
            </a:r>
            <a:r>
              <a:rPr lang="en" sz="1500">
                <a:solidFill>
                  <a:schemeClr val="dk2"/>
                </a:solidFill>
                <a:latin typeface="Montserrat"/>
                <a:ea typeface="Montserrat"/>
                <a:cs typeface="Montserrat"/>
                <a:sym typeface="Montserrat"/>
              </a:rPr>
              <a:t>features produce suboptimal results (</a:t>
            </a:r>
            <a:r>
              <a:rPr b="1" lang="en" sz="1500">
                <a:solidFill>
                  <a:schemeClr val="dk2"/>
                </a:solidFill>
                <a:latin typeface="Montserrat"/>
                <a:ea typeface="Montserrat"/>
                <a:cs typeface="Montserrat"/>
                <a:sym typeface="Montserrat"/>
              </a:rPr>
              <a:t>high RMSE values</a:t>
            </a:r>
            <a:r>
              <a:rPr lang="en" sz="1500">
                <a:solidFill>
                  <a:schemeClr val="dk2"/>
                </a:solidFill>
                <a:latin typeface="Montserrat"/>
                <a:ea typeface="Montserrat"/>
                <a:cs typeface="Montserrat"/>
                <a:sym typeface="Montserrat"/>
              </a:rPr>
              <a:t>)</a:t>
            </a:r>
            <a:endParaRPr sz="1500">
              <a:solidFill>
                <a:schemeClr val="dk2"/>
              </a:solidFill>
              <a:latin typeface="Montserrat"/>
              <a:ea typeface="Montserrat"/>
              <a:cs typeface="Montserrat"/>
              <a:sym typeface="Montserrat"/>
            </a:endParaRPr>
          </a:p>
          <a:p>
            <a:pPr indent="-323850" lvl="1" marL="914400" rtl="0" algn="l">
              <a:lnSpc>
                <a:spcPct val="115000"/>
              </a:lnSpc>
              <a:spcBef>
                <a:spcPts val="0"/>
              </a:spcBef>
              <a:spcAft>
                <a:spcPts val="0"/>
              </a:spcAft>
              <a:buClr>
                <a:schemeClr val="dk2"/>
              </a:buClr>
              <a:buSzPts val="1500"/>
              <a:buFont typeface="Montserrat"/>
              <a:buChar char="○"/>
            </a:pPr>
            <a:r>
              <a:rPr lang="en" sz="1500">
                <a:solidFill>
                  <a:schemeClr val="dk2"/>
                </a:solidFill>
                <a:latin typeface="Montserrat"/>
                <a:ea typeface="Montserrat"/>
                <a:cs typeface="Montserrat"/>
                <a:sym typeface="Montserrat"/>
              </a:rPr>
              <a:t>Benefits varies between models</a:t>
            </a:r>
            <a:endParaRPr sz="1500">
              <a:solidFill>
                <a:schemeClr val="dk2"/>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2a8639fb0e6_0_17"/>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train / validation phase</a:t>
            </a:r>
            <a:endParaRPr b="1">
              <a:latin typeface="Montserrat"/>
              <a:ea typeface="Montserrat"/>
              <a:cs typeface="Montserrat"/>
              <a:sym typeface="Montserrat"/>
            </a:endParaRPr>
          </a:p>
        </p:txBody>
      </p:sp>
      <p:pic>
        <p:nvPicPr>
          <p:cNvPr id="300" name="Google Shape;300;g2a8639fb0e6_0_17"/>
          <p:cNvPicPr preferRelativeResize="0"/>
          <p:nvPr/>
        </p:nvPicPr>
        <p:blipFill rotWithShape="1">
          <a:blip r:embed="rId3">
            <a:alphaModFix/>
          </a:blip>
          <a:srcRect b="88056" l="4567" r="75379" t="3514"/>
          <a:stretch/>
        </p:blipFill>
        <p:spPr>
          <a:xfrm>
            <a:off x="438150" y="1110475"/>
            <a:ext cx="2174019" cy="224875"/>
          </a:xfrm>
          <a:prstGeom prst="rect">
            <a:avLst/>
          </a:prstGeom>
          <a:noFill/>
          <a:ln>
            <a:noFill/>
          </a:ln>
        </p:spPr>
      </p:pic>
      <p:pic>
        <p:nvPicPr>
          <p:cNvPr id="301" name="Google Shape;301;g2a8639fb0e6_0_17"/>
          <p:cNvPicPr preferRelativeResize="0"/>
          <p:nvPr/>
        </p:nvPicPr>
        <p:blipFill rotWithShape="1">
          <a:blip r:embed="rId3">
            <a:alphaModFix/>
          </a:blip>
          <a:srcRect b="5873" l="737" r="68799" t="13882"/>
          <a:stretch/>
        </p:blipFill>
        <p:spPr>
          <a:xfrm>
            <a:off x="0" y="1376550"/>
            <a:ext cx="3421425" cy="2227325"/>
          </a:xfrm>
          <a:prstGeom prst="rect">
            <a:avLst/>
          </a:prstGeom>
          <a:noFill/>
          <a:ln>
            <a:noFill/>
          </a:ln>
        </p:spPr>
      </p:pic>
      <p:pic>
        <p:nvPicPr>
          <p:cNvPr id="302" name="Google Shape;302;g2a8639fb0e6_0_17"/>
          <p:cNvPicPr preferRelativeResize="0"/>
          <p:nvPr/>
        </p:nvPicPr>
        <p:blipFill rotWithShape="1">
          <a:blip r:embed="rId3">
            <a:alphaModFix/>
          </a:blip>
          <a:srcRect b="4392" l="58558" r="13427" t="14107"/>
          <a:stretch/>
        </p:blipFill>
        <p:spPr>
          <a:xfrm>
            <a:off x="6492011" y="1376550"/>
            <a:ext cx="2597540" cy="2265650"/>
          </a:xfrm>
          <a:prstGeom prst="rect">
            <a:avLst/>
          </a:prstGeom>
          <a:noFill/>
          <a:ln>
            <a:noFill/>
          </a:ln>
        </p:spPr>
      </p:pic>
      <p:pic>
        <p:nvPicPr>
          <p:cNvPr id="303" name="Google Shape;303;g2a8639fb0e6_0_17"/>
          <p:cNvPicPr preferRelativeResize="0"/>
          <p:nvPr/>
        </p:nvPicPr>
        <p:blipFill rotWithShape="1">
          <a:blip r:embed="rId3">
            <a:alphaModFix/>
          </a:blip>
          <a:srcRect b="4863" l="30763" r="41221" t="13941"/>
          <a:stretch/>
        </p:blipFill>
        <p:spPr>
          <a:xfrm>
            <a:off x="3539063" y="1376550"/>
            <a:ext cx="2842614" cy="2265650"/>
          </a:xfrm>
          <a:prstGeom prst="rect">
            <a:avLst/>
          </a:prstGeom>
          <a:noFill/>
          <a:ln>
            <a:noFill/>
          </a:ln>
        </p:spPr>
      </p:pic>
      <p:sp>
        <p:nvSpPr>
          <p:cNvPr id="304" name="Google Shape;304;g2a8639fb0e6_0_17"/>
          <p:cNvSpPr txBox="1"/>
          <p:nvPr>
            <p:ph idx="4294967295" type="body"/>
          </p:nvPr>
        </p:nvSpPr>
        <p:spPr>
          <a:xfrm>
            <a:off x="201700" y="3603875"/>
            <a:ext cx="4956300" cy="14676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Helps reduce </a:t>
            </a:r>
            <a:r>
              <a:rPr b="1" lang="en" sz="1500">
                <a:latin typeface="Montserrat"/>
                <a:ea typeface="Montserrat"/>
                <a:cs typeface="Montserrat"/>
                <a:sym typeface="Montserrat"/>
              </a:rPr>
              <a:t>overfitting </a:t>
            </a:r>
            <a:r>
              <a:rPr lang="en" sz="1500">
                <a:latin typeface="Montserrat"/>
                <a:ea typeface="Montserrat"/>
                <a:cs typeface="Montserrat"/>
                <a:sym typeface="Montserrat"/>
              </a:rPr>
              <a:t>but presents </a:t>
            </a:r>
            <a:r>
              <a:rPr b="1" lang="en" sz="1500">
                <a:latin typeface="Montserrat"/>
                <a:ea typeface="Montserrat"/>
                <a:cs typeface="Montserrat"/>
                <a:sym typeface="Montserrat"/>
              </a:rPr>
              <a:t>problems </a:t>
            </a:r>
            <a:r>
              <a:rPr lang="en" sz="1500">
                <a:latin typeface="Montserrat"/>
                <a:ea typeface="Montserrat"/>
                <a:cs typeface="Montserrat"/>
                <a:sym typeface="Montserrat"/>
              </a:rPr>
              <a:t>in other scenarios</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Blockchain features</a:t>
            </a:r>
            <a:r>
              <a:rPr lang="en" sz="1500">
                <a:latin typeface="Montserrat"/>
                <a:ea typeface="Montserrat"/>
                <a:cs typeface="Montserrat"/>
                <a:sym typeface="Montserrat"/>
              </a:rPr>
              <a:t> produces a modest improvements </a:t>
            </a:r>
            <a:br>
              <a:rPr lang="en" sz="1500">
                <a:latin typeface="Montserrat"/>
                <a:ea typeface="Montserrat"/>
                <a:cs typeface="Montserrat"/>
                <a:sym typeface="Montserrat"/>
              </a:rPr>
            </a:br>
            <a:r>
              <a:rPr lang="en" sz="1500">
                <a:latin typeface="Montserrat"/>
                <a:ea typeface="Montserrat"/>
                <a:cs typeface="Montserrat"/>
                <a:sym typeface="Montserrat"/>
              </a:rPr>
              <a:t>(persistent influence of </a:t>
            </a:r>
            <a:r>
              <a:rPr b="1" lang="en" sz="1500">
                <a:latin typeface="Montserrat"/>
                <a:ea typeface="Montserrat"/>
                <a:cs typeface="Montserrat"/>
                <a:sym typeface="Montserrat"/>
              </a:rPr>
              <a:t>price-based</a:t>
            </a:r>
            <a:r>
              <a:rPr lang="en" sz="1500">
                <a:latin typeface="Montserrat"/>
                <a:ea typeface="Montserrat"/>
                <a:cs typeface="Montserrat"/>
                <a:sym typeface="Montserrat"/>
              </a:rPr>
              <a:t> features)</a:t>
            </a:r>
            <a:endParaRPr sz="1500">
              <a:latin typeface="Montserrat"/>
              <a:ea typeface="Montserrat"/>
              <a:cs typeface="Montserrat"/>
              <a:sym typeface="Montserrat"/>
            </a:endParaRPr>
          </a:p>
        </p:txBody>
      </p:sp>
      <p:pic>
        <p:nvPicPr>
          <p:cNvPr id="305" name="Google Shape;305;g2a8639fb0e6_0_17"/>
          <p:cNvPicPr preferRelativeResize="0"/>
          <p:nvPr/>
        </p:nvPicPr>
        <p:blipFill rotWithShape="1">
          <a:blip r:embed="rId4">
            <a:alphaModFix/>
          </a:blip>
          <a:srcRect b="50203" l="65069" r="0" t="18943"/>
          <a:stretch/>
        </p:blipFill>
        <p:spPr>
          <a:xfrm>
            <a:off x="7388550" y="179650"/>
            <a:ext cx="1701000" cy="10731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g2a8be63b007_0_18"/>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train / validation phase</a:t>
            </a:r>
            <a:endParaRPr b="1">
              <a:latin typeface="Montserrat"/>
              <a:ea typeface="Montserrat"/>
              <a:cs typeface="Montserrat"/>
              <a:sym typeface="Montserrat"/>
            </a:endParaRPr>
          </a:p>
        </p:txBody>
      </p:sp>
      <p:pic>
        <p:nvPicPr>
          <p:cNvPr id="311" name="Google Shape;311;g2a8be63b007_0_18"/>
          <p:cNvPicPr preferRelativeResize="0"/>
          <p:nvPr/>
        </p:nvPicPr>
        <p:blipFill rotWithShape="1">
          <a:blip r:embed="rId3">
            <a:alphaModFix/>
          </a:blip>
          <a:srcRect b="5873" l="737" r="68799" t="13882"/>
          <a:stretch/>
        </p:blipFill>
        <p:spPr>
          <a:xfrm>
            <a:off x="0" y="1376550"/>
            <a:ext cx="3421425" cy="2227325"/>
          </a:xfrm>
          <a:prstGeom prst="rect">
            <a:avLst/>
          </a:prstGeom>
          <a:noFill/>
          <a:ln>
            <a:noFill/>
          </a:ln>
        </p:spPr>
      </p:pic>
      <p:pic>
        <p:nvPicPr>
          <p:cNvPr id="312" name="Google Shape;312;g2a8be63b007_0_18"/>
          <p:cNvPicPr preferRelativeResize="0"/>
          <p:nvPr/>
        </p:nvPicPr>
        <p:blipFill rotWithShape="1">
          <a:blip r:embed="rId3">
            <a:alphaModFix/>
          </a:blip>
          <a:srcRect b="4392" l="58558" r="13427" t="14107"/>
          <a:stretch/>
        </p:blipFill>
        <p:spPr>
          <a:xfrm>
            <a:off x="6492011" y="1376550"/>
            <a:ext cx="2597540" cy="2265650"/>
          </a:xfrm>
          <a:prstGeom prst="rect">
            <a:avLst/>
          </a:prstGeom>
          <a:noFill/>
          <a:ln>
            <a:noFill/>
          </a:ln>
        </p:spPr>
      </p:pic>
      <p:pic>
        <p:nvPicPr>
          <p:cNvPr id="313" name="Google Shape;313;g2a8be63b007_0_18"/>
          <p:cNvPicPr preferRelativeResize="0"/>
          <p:nvPr/>
        </p:nvPicPr>
        <p:blipFill rotWithShape="1">
          <a:blip r:embed="rId3">
            <a:alphaModFix/>
          </a:blip>
          <a:srcRect b="4863" l="30763" r="41221" t="13941"/>
          <a:stretch/>
        </p:blipFill>
        <p:spPr>
          <a:xfrm>
            <a:off x="3539063" y="1376550"/>
            <a:ext cx="2842614" cy="2265650"/>
          </a:xfrm>
          <a:prstGeom prst="rect">
            <a:avLst/>
          </a:prstGeom>
          <a:noFill/>
          <a:ln>
            <a:noFill/>
          </a:ln>
        </p:spPr>
      </p:pic>
      <p:sp>
        <p:nvSpPr>
          <p:cNvPr id="314" name="Google Shape;314;g2a8be63b007_0_18"/>
          <p:cNvSpPr txBox="1"/>
          <p:nvPr>
            <p:ph idx="4294967295" type="body"/>
          </p:nvPr>
        </p:nvSpPr>
        <p:spPr>
          <a:xfrm>
            <a:off x="201700" y="3603875"/>
            <a:ext cx="4975500" cy="14676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Helps reduce </a:t>
            </a:r>
            <a:r>
              <a:rPr b="1" lang="en" sz="1500">
                <a:latin typeface="Montserrat"/>
                <a:ea typeface="Montserrat"/>
                <a:cs typeface="Montserrat"/>
                <a:sym typeface="Montserrat"/>
              </a:rPr>
              <a:t>overfitting </a:t>
            </a:r>
            <a:r>
              <a:rPr lang="en" sz="1500">
                <a:latin typeface="Montserrat"/>
                <a:ea typeface="Montserrat"/>
                <a:cs typeface="Montserrat"/>
                <a:sym typeface="Montserrat"/>
              </a:rPr>
              <a:t>but presents </a:t>
            </a:r>
            <a:r>
              <a:rPr b="1" lang="en" sz="1500">
                <a:latin typeface="Montserrat"/>
                <a:ea typeface="Montserrat"/>
                <a:cs typeface="Montserrat"/>
                <a:sym typeface="Montserrat"/>
              </a:rPr>
              <a:t>problems </a:t>
            </a:r>
            <a:r>
              <a:rPr lang="en" sz="1500">
                <a:latin typeface="Montserrat"/>
                <a:ea typeface="Montserrat"/>
                <a:cs typeface="Montserrat"/>
                <a:sym typeface="Montserrat"/>
              </a:rPr>
              <a:t>in other scenarios</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Blockchain features</a:t>
            </a:r>
            <a:r>
              <a:rPr lang="en" sz="1500">
                <a:latin typeface="Montserrat"/>
                <a:ea typeface="Montserrat"/>
                <a:cs typeface="Montserrat"/>
                <a:sym typeface="Montserrat"/>
              </a:rPr>
              <a:t> produces a modest improvements </a:t>
            </a:r>
            <a:br>
              <a:rPr lang="en" sz="1500">
                <a:latin typeface="Montserrat"/>
                <a:ea typeface="Montserrat"/>
                <a:cs typeface="Montserrat"/>
                <a:sym typeface="Montserrat"/>
              </a:rPr>
            </a:br>
            <a:r>
              <a:rPr lang="en" sz="1500">
                <a:latin typeface="Montserrat"/>
                <a:ea typeface="Montserrat"/>
                <a:cs typeface="Montserrat"/>
                <a:sym typeface="Montserrat"/>
              </a:rPr>
              <a:t>(persistent influence of </a:t>
            </a:r>
            <a:r>
              <a:rPr b="1" lang="en" sz="1500">
                <a:latin typeface="Montserrat"/>
                <a:ea typeface="Montserrat"/>
                <a:cs typeface="Montserrat"/>
                <a:sym typeface="Montserrat"/>
              </a:rPr>
              <a:t>price-based</a:t>
            </a:r>
            <a:r>
              <a:rPr lang="en" sz="1500">
                <a:latin typeface="Montserrat"/>
                <a:ea typeface="Montserrat"/>
                <a:cs typeface="Montserrat"/>
                <a:sym typeface="Montserrat"/>
              </a:rPr>
              <a:t> features)</a:t>
            </a:r>
            <a:endParaRPr sz="1500">
              <a:latin typeface="Montserrat"/>
              <a:ea typeface="Montserrat"/>
              <a:cs typeface="Montserrat"/>
              <a:sym typeface="Montserrat"/>
            </a:endParaRPr>
          </a:p>
        </p:txBody>
      </p:sp>
      <p:sp>
        <p:nvSpPr>
          <p:cNvPr id="315" name="Google Shape;315;g2a8be63b007_0_18"/>
          <p:cNvSpPr txBox="1"/>
          <p:nvPr>
            <p:ph idx="4294967295" type="body"/>
          </p:nvPr>
        </p:nvSpPr>
        <p:spPr>
          <a:xfrm>
            <a:off x="4744800" y="3603875"/>
            <a:ext cx="4399200" cy="14676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Chosen features</a:t>
            </a:r>
            <a:endParaRPr b="1"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b="1" lang="en" sz="1500">
                <a:latin typeface="Montserrat"/>
                <a:ea typeface="Montserrat"/>
                <a:cs typeface="Montserrat"/>
                <a:sym typeface="Montserrat"/>
              </a:rPr>
              <a:t>LR:</a:t>
            </a:r>
            <a:r>
              <a:rPr lang="en" sz="1500">
                <a:latin typeface="Montserrat"/>
                <a:ea typeface="Montserrat"/>
                <a:cs typeface="Montserrat"/>
                <a:sym typeface="Montserrat"/>
              </a:rPr>
              <a:t> Base + most corr. (norm.)</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b="1" lang="en" sz="1500">
                <a:latin typeface="Montserrat"/>
                <a:ea typeface="Montserrat"/>
                <a:cs typeface="Montserrat"/>
                <a:sym typeface="Montserrat"/>
              </a:rPr>
              <a:t>GLR:</a:t>
            </a:r>
            <a:r>
              <a:rPr lang="en" sz="1500">
                <a:latin typeface="Montserrat"/>
                <a:ea typeface="Montserrat"/>
                <a:cs typeface="Montserrat"/>
                <a:sym typeface="Montserrat"/>
              </a:rPr>
              <a:t> Base + most corr. (norm.)</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b="1" lang="en" sz="1500">
                <a:latin typeface="Montserrat"/>
                <a:ea typeface="Montserrat"/>
                <a:cs typeface="Montserrat"/>
                <a:sym typeface="Montserrat"/>
              </a:rPr>
              <a:t>RF:</a:t>
            </a:r>
            <a:r>
              <a:rPr lang="en" sz="1500">
                <a:latin typeface="Montserrat"/>
                <a:ea typeface="Montserrat"/>
                <a:cs typeface="Montserrat"/>
                <a:sym typeface="Montserrat"/>
              </a:rPr>
              <a:t> Base (no norm.)</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b="1" lang="en" sz="1500">
                <a:latin typeface="Montserrat"/>
                <a:ea typeface="Montserrat"/>
                <a:cs typeface="Montserrat"/>
                <a:sym typeface="Montserrat"/>
              </a:rPr>
              <a:t>GBTR:</a:t>
            </a:r>
            <a:r>
              <a:rPr lang="en" sz="1500">
                <a:latin typeface="Montserrat"/>
                <a:ea typeface="Montserrat"/>
                <a:cs typeface="Montserrat"/>
                <a:sym typeface="Montserrat"/>
              </a:rPr>
              <a:t> Base + least corr. (no norm.)</a:t>
            </a:r>
            <a:endParaRPr sz="1500">
              <a:latin typeface="Montserrat"/>
              <a:ea typeface="Montserrat"/>
              <a:cs typeface="Montserrat"/>
              <a:sym typeface="Montserrat"/>
            </a:endParaRPr>
          </a:p>
        </p:txBody>
      </p:sp>
      <p:pic>
        <p:nvPicPr>
          <p:cNvPr id="316" name="Google Shape;316;g2a8be63b007_0_18"/>
          <p:cNvPicPr preferRelativeResize="0"/>
          <p:nvPr/>
        </p:nvPicPr>
        <p:blipFill rotWithShape="1">
          <a:blip r:embed="rId4">
            <a:alphaModFix/>
          </a:blip>
          <a:srcRect b="50203" l="65069" r="0" t="18943"/>
          <a:stretch/>
        </p:blipFill>
        <p:spPr>
          <a:xfrm>
            <a:off x="7388550" y="179650"/>
            <a:ext cx="1701000" cy="1073150"/>
          </a:xfrm>
          <a:prstGeom prst="rect">
            <a:avLst/>
          </a:prstGeom>
          <a:noFill/>
          <a:ln>
            <a:noFill/>
          </a:ln>
        </p:spPr>
      </p:pic>
      <p:pic>
        <p:nvPicPr>
          <p:cNvPr id="317" name="Google Shape;317;g2a8be63b007_0_18"/>
          <p:cNvPicPr preferRelativeResize="0"/>
          <p:nvPr/>
        </p:nvPicPr>
        <p:blipFill rotWithShape="1">
          <a:blip r:embed="rId3">
            <a:alphaModFix/>
          </a:blip>
          <a:srcRect b="88056" l="4567" r="75379" t="3514"/>
          <a:stretch/>
        </p:blipFill>
        <p:spPr>
          <a:xfrm>
            <a:off x="438150" y="1110475"/>
            <a:ext cx="2174019" cy="224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g2b24c81f713_0_51"/>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train / validation phase</a:t>
            </a:r>
            <a:endParaRPr b="1">
              <a:latin typeface="Montserrat"/>
              <a:ea typeface="Montserrat"/>
              <a:cs typeface="Montserrat"/>
              <a:sym typeface="Montserrat"/>
            </a:endParaRPr>
          </a:p>
        </p:txBody>
      </p:sp>
      <p:pic>
        <p:nvPicPr>
          <p:cNvPr id="323" name="Google Shape;323;g2b24c81f713_0_51"/>
          <p:cNvPicPr preferRelativeResize="0"/>
          <p:nvPr/>
        </p:nvPicPr>
        <p:blipFill rotWithShape="1">
          <a:blip r:embed="rId3">
            <a:alphaModFix/>
          </a:blip>
          <a:srcRect b="65689" l="94755" r="0" t="18838"/>
          <a:stretch/>
        </p:blipFill>
        <p:spPr>
          <a:xfrm>
            <a:off x="7991775" y="284900"/>
            <a:ext cx="768348" cy="557850"/>
          </a:xfrm>
          <a:prstGeom prst="rect">
            <a:avLst/>
          </a:prstGeom>
          <a:noFill/>
          <a:ln>
            <a:noFill/>
          </a:ln>
        </p:spPr>
      </p:pic>
      <p:sp>
        <p:nvSpPr>
          <p:cNvPr id="324" name="Google Shape;324;g2b24c81f713_0_51"/>
          <p:cNvSpPr txBox="1"/>
          <p:nvPr>
            <p:ph idx="4294967295" type="body"/>
          </p:nvPr>
        </p:nvSpPr>
        <p:spPr>
          <a:xfrm>
            <a:off x="311125" y="3428200"/>
            <a:ext cx="8127900" cy="12354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Single split</a:t>
            </a:r>
            <a:r>
              <a:rPr lang="en" sz="1500">
                <a:latin typeface="Montserrat"/>
                <a:ea typeface="Montserrat"/>
                <a:cs typeface="Montserrat"/>
                <a:sym typeface="Montserrat"/>
              </a:rPr>
              <a:t> is the best method on which to train / validate the models</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Hyper parameter tuning</a:t>
            </a:r>
            <a:r>
              <a:rPr lang="en" sz="1500">
                <a:latin typeface="Montserrat"/>
                <a:ea typeface="Montserrat"/>
                <a:cs typeface="Montserrat"/>
                <a:sym typeface="Montserrat"/>
              </a:rPr>
              <a:t> brought some improvements</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Tree-based model</a:t>
            </a:r>
            <a:r>
              <a:rPr lang="en" sz="1500">
                <a:latin typeface="Montserrat"/>
                <a:ea typeface="Montserrat"/>
                <a:cs typeface="Montserrat"/>
                <a:sym typeface="Montserrat"/>
              </a:rPr>
              <a:t> returned the best results</a:t>
            </a:r>
            <a:endParaRPr sz="1500">
              <a:latin typeface="Montserrat"/>
              <a:ea typeface="Montserrat"/>
              <a:cs typeface="Montserrat"/>
              <a:sym typeface="Montserrat"/>
            </a:endParaRPr>
          </a:p>
        </p:txBody>
      </p:sp>
      <p:pic>
        <p:nvPicPr>
          <p:cNvPr id="325" name="Google Shape;325;g2b24c81f713_0_51"/>
          <p:cNvPicPr preferRelativeResize="0"/>
          <p:nvPr/>
        </p:nvPicPr>
        <p:blipFill rotWithShape="1">
          <a:blip r:embed="rId4">
            <a:alphaModFix/>
          </a:blip>
          <a:srcRect b="0" l="0" r="67486" t="0"/>
          <a:stretch/>
        </p:blipFill>
        <p:spPr>
          <a:xfrm>
            <a:off x="0" y="790375"/>
            <a:ext cx="3155948" cy="2042675"/>
          </a:xfrm>
          <a:prstGeom prst="rect">
            <a:avLst/>
          </a:prstGeom>
          <a:noFill/>
          <a:ln>
            <a:noFill/>
          </a:ln>
        </p:spPr>
      </p:pic>
      <p:pic>
        <p:nvPicPr>
          <p:cNvPr id="326" name="Google Shape;326;g2b24c81f713_0_51"/>
          <p:cNvPicPr preferRelativeResize="0"/>
          <p:nvPr/>
        </p:nvPicPr>
        <p:blipFill rotWithShape="1">
          <a:blip r:embed="rId4">
            <a:alphaModFix/>
          </a:blip>
          <a:srcRect b="0" l="34035" r="36903" t="0"/>
          <a:stretch/>
        </p:blipFill>
        <p:spPr>
          <a:xfrm>
            <a:off x="3326000" y="784025"/>
            <a:ext cx="2820803" cy="2042675"/>
          </a:xfrm>
          <a:prstGeom prst="rect">
            <a:avLst/>
          </a:prstGeom>
          <a:noFill/>
          <a:ln>
            <a:noFill/>
          </a:ln>
        </p:spPr>
      </p:pic>
      <p:pic>
        <p:nvPicPr>
          <p:cNvPr id="327" name="Google Shape;327;g2b24c81f713_0_51"/>
          <p:cNvPicPr preferRelativeResize="0"/>
          <p:nvPr/>
        </p:nvPicPr>
        <p:blipFill rotWithShape="1">
          <a:blip r:embed="rId4">
            <a:alphaModFix/>
          </a:blip>
          <a:srcRect b="0" l="64687" r="6251" t="0"/>
          <a:stretch/>
        </p:blipFill>
        <p:spPr>
          <a:xfrm>
            <a:off x="6278750" y="784025"/>
            <a:ext cx="2820803" cy="2042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g2a668859f7c_0_754"/>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Outline</a:t>
            </a:r>
            <a:endParaRPr b="1">
              <a:latin typeface="Montserrat"/>
              <a:ea typeface="Montserrat"/>
              <a:cs typeface="Montserrat"/>
              <a:sym typeface="Montserrat"/>
            </a:endParaRPr>
          </a:p>
        </p:txBody>
      </p:sp>
      <p:sp>
        <p:nvSpPr>
          <p:cNvPr id="76" name="Google Shape;76;g2a668859f7c_0_754"/>
          <p:cNvSpPr txBox="1"/>
          <p:nvPr>
            <p:ph idx="4294967295" type="body"/>
          </p:nvPr>
        </p:nvSpPr>
        <p:spPr>
          <a:xfrm>
            <a:off x="311700" y="945300"/>
            <a:ext cx="8560200" cy="4044000"/>
          </a:xfrm>
          <a:prstGeom prst="rect">
            <a:avLst/>
          </a:prstGeom>
          <a:noFill/>
          <a:ln>
            <a:noFill/>
          </a:ln>
        </p:spPr>
        <p:txBody>
          <a:bodyPr anchorCtr="0" anchor="t" bIns="91425" lIns="91425" spcFirstLastPara="1" rIns="91425" wrap="square" tIns="91425">
            <a:noAutofit/>
          </a:bodyPr>
          <a:lstStyle/>
          <a:p>
            <a:pPr indent="-323850" lvl="0" marL="13716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Introduction</a:t>
            </a:r>
            <a:endParaRPr b="1" sz="1500">
              <a:latin typeface="Montserrat"/>
              <a:ea typeface="Montserrat"/>
              <a:cs typeface="Montserrat"/>
              <a:sym typeface="Montserrat"/>
            </a:endParaRPr>
          </a:p>
          <a:p>
            <a:pPr indent="-323850" lvl="1" marL="18288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What is bitcoin?</a:t>
            </a:r>
            <a:endParaRPr sz="1500">
              <a:latin typeface="Montserrat"/>
              <a:ea typeface="Montserrat"/>
              <a:cs typeface="Montserrat"/>
              <a:sym typeface="Montserrat"/>
            </a:endParaRPr>
          </a:p>
          <a:p>
            <a:pPr indent="-323850" lvl="1" marL="18288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Goal of the project</a:t>
            </a:r>
            <a:endParaRPr sz="1500">
              <a:latin typeface="Montserrat"/>
              <a:ea typeface="Montserrat"/>
              <a:cs typeface="Montserrat"/>
              <a:sym typeface="Montserrat"/>
            </a:endParaRPr>
          </a:p>
          <a:p>
            <a:pPr indent="0" lvl="0" marL="2743200" rtl="0" algn="l">
              <a:lnSpc>
                <a:spcPct val="115000"/>
              </a:lnSpc>
              <a:spcBef>
                <a:spcPts val="0"/>
              </a:spcBef>
              <a:spcAft>
                <a:spcPts val="0"/>
              </a:spcAft>
              <a:buNone/>
            </a:pPr>
            <a:r>
              <a:t/>
            </a:r>
            <a:endParaRPr sz="1500">
              <a:latin typeface="Montserrat"/>
              <a:ea typeface="Montserrat"/>
              <a:cs typeface="Montserrat"/>
              <a:sym typeface="Montserrat"/>
            </a:endParaRPr>
          </a:p>
          <a:p>
            <a:pPr indent="-323850" lvl="3" marL="2743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Dataset and </a:t>
            </a:r>
            <a:r>
              <a:rPr b="1" lang="en" sz="1500">
                <a:latin typeface="Montserrat"/>
                <a:ea typeface="Montserrat"/>
                <a:cs typeface="Montserrat"/>
                <a:sym typeface="Montserrat"/>
              </a:rPr>
              <a:t>features</a:t>
            </a:r>
            <a:endParaRPr b="1" sz="1500">
              <a:latin typeface="Montserrat"/>
              <a:ea typeface="Montserrat"/>
              <a:cs typeface="Montserrat"/>
              <a:sym typeface="Montserrat"/>
            </a:endParaRPr>
          </a:p>
          <a:p>
            <a:pPr indent="-323850" lvl="4" marL="3200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Data collection</a:t>
            </a:r>
            <a:endParaRPr sz="1500">
              <a:latin typeface="Montserrat"/>
              <a:ea typeface="Montserrat"/>
              <a:cs typeface="Montserrat"/>
              <a:sym typeface="Montserrat"/>
            </a:endParaRPr>
          </a:p>
          <a:p>
            <a:pPr indent="-323850" lvl="4" marL="3200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Features engineering</a:t>
            </a:r>
            <a:endParaRPr sz="1500">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500">
              <a:latin typeface="Montserrat"/>
              <a:ea typeface="Montserrat"/>
              <a:cs typeface="Montserrat"/>
              <a:sym typeface="Montserrat"/>
            </a:endParaRPr>
          </a:p>
        </p:txBody>
      </p:sp>
      <p:pic>
        <p:nvPicPr>
          <p:cNvPr id="77" name="Google Shape;77;g2a668859f7c_0_754"/>
          <p:cNvPicPr preferRelativeResize="0"/>
          <p:nvPr/>
        </p:nvPicPr>
        <p:blipFill>
          <a:blip r:embed="rId3">
            <a:alphaModFix/>
          </a:blip>
          <a:stretch>
            <a:fillRect/>
          </a:stretch>
        </p:blipFill>
        <p:spPr>
          <a:xfrm>
            <a:off x="1814450" y="2174375"/>
            <a:ext cx="794725" cy="794725"/>
          </a:xfrm>
          <a:prstGeom prst="rect">
            <a:avLst/>
          </a:prstGeom>
          <a:noFill/>
          <a:ln>
            <a:noFill/>
          </a:ln>
        </p:spPr>
      </p:pic>
      <p:pic>
        <p:nvPicPr>
          <p:cNvPr id="78" name="Google Shape;78;g2a668859f7c_0_754"/>
          <p:cNvPicPr preferRelativeResize="0"/>
          <p:nvPr/>
        </p:nvPicPr>
        <p:blipFill>
          <a:blip r:embed="rId4">
            <a:alphaModFix/>
          </a:blip>
          <a:stretch>
            <a:fillRect/>
          </a:stretch>
        </p:blipFill>
        <p:spPr>
          <a:xfrm>
            <a:off x="427550" y="1098950"/>
            <a:ext cx="794725" cy="7947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2b24c81f713_0_66"/>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train / validation phase</a:t>
            </a:r>
            <a:endParaRPr b="1">
              <a:latin typeface="Montserrat"/>
              <a:ea typeface="Montserrat"/>
              <a:cs typeface="Montserrat"/>
              <a:sym typeface="Montserrat"/>
            </a:endParaRPr>
          </a:p>
        </p:txBody>
      </p:sp>
      <p:pic>
        <p:nvPicPr>
          <p:cNvPr id="333" name="Google Shape;333;g2b24c81f713_0_66"/>
          <p:cNvPicPr preferRelativeResize="0"/>
          <p:nvPr/>
        </p:nvPicPr>
        <p:blipFill rotWithShape="1">
          <a:blip r:embed="rId3">
            <a:alphaModFix/>
          </a:blip>
          <a:srcRect b="65689" l="94755" r="0" t="18838"/>
          <a:stretch/>
        </p:blipFill>
        <p:spPr>
          <a:xfrm>
            <a:off x="7991775" y="284900"/>
            <a:ext cx="768348" cy="557850"/>
          </a:xfrm>
          <a:prstGeom prst="rect">
            <a:avLst/>
          </a:prstGeom>
          <a:noFill/>
          <a:ln>
            <a:noFill/>
          </a:ln>
        </p:spPr>
      </p:pic>
      <p:pic>
        <p:nvPicPr>
          <p:cNvPr id="334" name="Google Shape;334;g2b24c81f713_0_66"/>
          <p:cNvPicPr preferRelativeResize="0"/>
          <p:nvPr/>
        </p:nvPicPr>
        <p:blipFill>
          <a:blip r:embed="rId4">
            <a:alphaModFix/>
          </a:blip>
          <a:stretch>
            <a:fillRect/>
          </a:stretch>
        </p:blipFill>
        <p:spPr>
          <a:xfrm>
            <a:off x="895192" y="4323189"/>
            <a:ext cx="547004" cy="390964"/>
          </a:xfrm>
          <a:prstGeom prst="rect">
            <a:avLst/>
          </a:prstGeom>
          <a:noFill/>
          <a:ln>
            <a:noFill/>
          </a:ln>
        </p:spPr>
      </p:pic>
      <p:pic>
        <p:nvPicPr>
          <p:cNvPr id="335" name="Google Shape;335;g2b24c81f713_0_66"/>
          <p:cNvPicPr preferRelativeResize="0"/>
          <p:nvPr/>
        </p:nvPicPr>
        <p:blipFill>
          <a:blip r:embed="rId4">
            <a:alphaModFix/>
          </a:blip>
          <a:stretch>
            <a:fillRect/>
          </a:stretch>
        </p:blipFill>
        <p:spPr>
          <a:xfrm>
            <a:off x="3325993" y="4357919"/>
            <a:ext cx="547004" cy="390964"/>
          </a:xfrm>
          <a:prstGeom prst="rect">
            <a:avLst/>
          </a:prstGeom>
          <a:noFill/>
          <a:ln>
            <a:noFill/>
          </a:ln>
        </p:spPr>
      </p:pic>
      <p:pic>
        <p:nvPicPr>
          <p:cNvPr id="336" name="Google Shape;336;g2b24c81f713_0_66"/>
          <p:cNvPicPr preferRelativeResize="0"/>
          <p:nvPr/>
        </p:nvPicPr>
        <p:blipFill rotWithShape="1">
          <a:blip r:embed="rId5">
            <a:alphaModFix/>
          </a:blip>
          <a:srcRect b="0" l="0" r="67486" t="0"/>
          <a:stretch/>
        </p:blipFill>
        <p:spPr>
          <a:xfrm>
            <a:off x="0" y="790375"/>
            <a:ext cx="3155948" cy="2042675"/>
          </a:xfrm>
          <a:prstGeom prst="rect">
            <a:avLst/>
          </a:prstGeom>
          <a:noFill/>
          <a:ln>
            <a:noFill/>
          </a:ln>
        </p:spPr>
      </p:pic>
      <p:pic>
        <p:nvPicPr>
          <p:cNvPr id="337" name="Google Shape;337;g2b24c81f713_0_66"/>
          <p:cNvPicPr preferRelativeResize="0"/>
          <p:nvPr/>
        </p:nvPicPr>
        <p:blipFill rotWithShape="1">
          <a:blip r:embed="rId3">
            <a:alphaModFix/>
          </a:blip>
          <a:srcRect b="0" l="758" r="97450" t="14908"/>
          <a:stretch/>
        </p:blipFill>
        <p:spPr>
          <a:xfrm>
            <a:off x="12000" y="3079450"/>
            <a:ext cx="179825" cy="2064050"/>
          </a:xfrm>
          <a:prstGeom prst="rect">
            <a:avLst/>
          </a:prstGeom>
          <a:noFill/>
          <a:ln>
            <a:noFill/>
          </a:ln>
        </p:spPr>
      </p:pic>
      <p:pic>
        <p:nvPicPr>
          <p:cNvPr id="338" name="Google Shape;338;g2b24c81f713_0_66"/>
          <p:cNvPicPr preferRelativeResize="0"/>
          <p:nvPr/>
        </p:nvPicPr>
        <p:blipFill rotWithShape="1">
          <a:blip r:embed="rId3">
            <a:alphaModFix/>
          </a:blip>
          <a:srcRect b="86890" l="4778" r="66811" t="0"/>
          <a:stretch/>
        </p:blipFill>
        <p:spPr>
          <a:xfrm>
            <a:off x="440275" y="2763525"/>
            <a:ext cx="2782162" cy="315925"/>
          </a:xfrm>
          <a:prstGeom prst="rect">
            <a:avLst/>
          </a:prstGeom>
          <a:noFill/>
          <a:ln>
            <a:noFill/>
          </a:ln>
        </p:spPr>
      </p:pic>
      <p:pic>
        <p:nvPicPr>
          <p:cNvPr id="339" name="Google Shape;339;g2b24c81f713_0_66"/>
          <p:cNvPicPr preferRelativeResize="0"/>
          <p:nvPr/>
        </p:nvPicPr>
        <p:blipFill rotWithShape="1">
          <a:blip r:embed="rId6">
            <a:alphaModFix/>
          </a:blip>
          <a:srcRect b="10335" l="3275" r="67663" t="13947"/>
          <a:stretch/>
        </p:blipFill>
        <p:spPr>
          <a:xfrm>
            <a:off x="3331850" y="3187200"/>
            <a:ext cx="2814950" cy="1629550"/>
          </a:xfrm>
          <a:prstGeom prst="rect">
            <a:avLst/>
          </a:prstGeom>
          <a:noFill/>
          <a:ln>
            <a:noFill/>
          </a:ln>
        </p:spPr>
      </p:pic>
      <p:pic>
        <p:nvPicPr>
          <p:cNvPr id="340" name="Google Shape;340;g2b24c81f713_0_66"/>
          <p:cNvPicPr preferRelativeResize="0"/>
          <p:nvPr/>
        </p:nvPicPr>
        <p:blipFill rotWithShape="1">
          <a:blip r:embed="rId6">
            <a:alphaModFix/>
          </a:blip>
          <a:srcRect b="6373" l="33989" r="36462" t="13951"/>
          <a:stretch/>
        </p:blipFill>
        <p:spPr>
          <a:xfrm>
            <a:off x="373800" y="3187200"/>
            <a:ext cx="2820797" cy="1714725"/>
          </a:xfrm>
          <a:prstGeom prst="rect">
            <a:avLst/>
          </a:prstGeom>
          <a:noFill/>
          <a:ln>
            <a:noFill/>
          </a:ln>
        </p:spPr>
      </p:pic>
      <p:pic>
        <p:nvPicPr>
          <p:cNvPr id="341" name="Google Shape;341;g2b24c81f713_0_66"/>
          <p:cNvPicPr preferRelativeResize="0"/>
          <p:nvPr/>
        </p:nvPicPr>
        <p:blipFill rotWithShape="1">
          <a:blip r:embed="rId6">
            <a:alphaModFix/>
          </a:blip>
          <a:srcRect b="10452" l="64914" r="5668" t="15314"/>
          <a:stretch/>
        </p:blipFill>
        <p:spPr>
          <a:xfrm>
            <a:off x="6278750" y="3213300"/>
            <a:ext cx="2839050" cy="1603450"/>
          </a:xfrm>
          <a:prstGeom prst="rect">
            <a:avLst/>
          </a:prstGeom>
          <a:noFill/>
          <a:ln>
            <a:noFill/>
          </a:ln>
        </p:spPr>
      </p:pic>
      <p:pic>
        <p:nvPicPr>
          <p:cNvPr id="342" name="Google Shape;342;g2b24c81f713_0_66"/>
          <p:cNvPicPr preferRelativeResize="0"/>
          <p:nvPr/>
        </p:nvPicPr>
        <p:blipFill rotWithShape="1">
          <a:blip r:embed="rId6">
            <a:alphaModFix/>
          </a:blip>
          <a:srcRect b="10335" l="2260" r="96764" t="13947"/>
          <a:stretch/>
        </p:blipFill>
        <p:spPr>
          <a:xfrm>
            <a:off x="292813" y="3187200"/>
            <a:ext cx="97398" cy="1629550"/>
          </a:xfrm>
          <a:prstGeom prst="rect">
            <a:avLst/>
          </a:prstGeom>
          <a:noFill/>
          <a:ln>
            <a:noFill/>
          </a:ln>
        </p:spPr>
      </p:pic>
      <p:pic>
        <p:nvPicPr>
          <p:cNvPr id="343" name="Google Shape;343;g2b24c81f713_0_66"/>
          <p:cNvPicPr preferRelativeResize="0"/>
          <p:nvPr/>
        </p:nvPicPr>
        <p:blipFill rotWithShape="1">
          <a:blip r:embed="rId5">
            <a:alphaModFix/>
          </a:blip>
          <a:srcRect b="0" l="34035" r="36903" t="0"/>
          <a:stretch/>
        </p:blipFill>
        <p:spPr>
          <a:xfrm>
            <a:off x="3326000" y="784025"/>
            <a:ext cx="2820803" cy="2042675"/>
          </a:xfrm>
          <a:prstGeom prst="rect">
            <a:avLst/>
          </a:prstGeom>
          <a:noFill/>
          <a:ln>
            <a:noFill/>
          </a:ln>
        </p:spPr>
      </p:pic>
      <p:pic>
        <p:nvPicPr>
          <p:cNvPr id="344" name="Google Shape;344;g2b24c81f713_0_66"/>
          <p:cNvPicPr preferRelativeResize="0"/>
          <p:nvPr/>
        </p:nvPicPr>
        <p:blipFill rotWithShape="1">
          <a:blip r:embed="rId5">
            <a:alphaModFix/>
          </a:blip>
          <a:srcRect b="0" l="64687" r="6251" t="0"/>
          <a:stretch/>
        </p:blipFill>
        <p:spPr>
          <a:xfrm>
            <a:off x="6278750" y="784025"/>
            <a:ext cx="2820803" cy="2042675"/>
          </a:xfrm>
          <a:prstGeom prst="rect">
            <a:avLst/>
          </a:prstGeom>
          <a:noFill/>
          <a:ln>
            <a:noFill/>
          </a:ln>
        </p:spPr>
      </p:pic>
      <p:pic>
        <p:nvPicPr>
          <p:cNvPr id="345" name="Google Shape;345;g2b24c81f713_0_66"/>
          <p:cNvPicPr preferRelativeResize="0"/>
          <p:nvPr/>
        </p:nvPicPr>
        <p:blipFill rotWithShape="1">
          <a:blip r:embed="rId6">
            <a:alphaModFix/>
          </a:blip>
          <a:srcRect b="6374" l="33989" r="36462" t="88587"/>
          <a:stretch/>
        </p:blipFill>
        <p:spPr>
          <a:xfrm>
            <a:off x="3326000" y="4816750"/>
            <a:ext cx="2820797" cy="108425"/>
          </a:xfrm>
          <a:prstGeom prst="rect">
            <a:avLst/>
          </a:prstGeom>
          <a:noFill/>
          <a:ln>
            <a:noFill/>
          </a:ln>
        </p:spPr>
      </p:pic>
      <p:pic>
        <p:nvPicPr>
          <p:cNvPr id="346" name="Google Shape;346;g2b24c81f713_0_66"/>
          <p:cNvPicPr preferRelativeResize="0"/>
          <p:nvPr/>
        </p:nvPicPr>
        <p:blipFill rotWithShape="1">
          <a:blip r:embed="rId6">
            <a:alphaModFix/>
          </a:blip>
          <a:srcRect b="6374" l="33989" r="36462" t="88587"/>
          <a:stretch/>
        </p:blipFill>
        <p:spPr>
          <a:xfrm>
            <a:off x="6278750" y="4793500"/>
            <a:ext cx="2820797" cy="1084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2a75948b1fc_3_59"/>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train / validation phase</a:t>
            </a:r>
            <a:endParaRPr b="1">
              <a:latin typeface="Montserrat"/>
              <a:ea typeface="Montserrat"/>
              <a:cs typeface="Montserrat"/>
              <a:sym typeface="Montserrat"/>
            </a:endParaRPr>
          </a:p>
        </p:txBody>
      </p:sp>
      <p:pic>
        <p:nvPicPr>
          <p:cNvPr id="352" name="Google Shape;352;g2a75948b1fc_3_59"/>
          <p:cNvPicPr preferRelativeResize="0"/>
          <p:nvPr/>
        </p:nvPicPr>
        <p:blipFill rotWithShape="1">
          <a:blip r:embed="rId3">
            <a:alphaModFix/>
          </a:blip>
          <a:srcRect b="5930" l="0" r="7037" t="3251"/>
          <a:stretch/>
        </p:blipFill>
        <p:spPr>
          <a:xfrm>
            <a:off x="61000" y="784025"/>
            <a:ext cx="8858149" cy="3023600"/>
          </a:xfrm>
          <a:prstGeom prst="rect">
            <a:avLst/>
          </a:prstGeom>
          <a:noFill/>
          <a:ln>
            <a:noFill/>
          </a:ln>
        </p:spPr>
      </p:pic>
      <p:pic>
        <p:nvPicPr>
          <p:cNvPr id="353" name="Google Shape;353;g2a75948b1fc_3_59"/>
          <p:cNvPicPr preferRelativeResize="0"/>
          <p:nvPr/>
        </p:nvPicPr>
        <p:blipFill>
          <a:blip r:embed="rId4">
            <a:alphaModFix/>
          </a:blip>
          <a:stretch>
            <a:fillRect/>
          </a:stretch>
        </p:blipFill>
        <p:spPr>
          <a:xfrm>
            <a:off x="3132987" y="2209559"/>
            <a:ext cx="173404" cy="619438"/>
          </a:xfrm>
          <a:prstGeom prst="rect">
            <a:avLst/>
          </a:prstGeom>
          <a:noFill/>
          <a:ln>
            <a:noFill/>
          </a:ln>
        </p:spPr>
      </p:pic>
      <p:pic>
        <p:nvPicPr>
          <p:cNvPr id="354" name="Google Shape;354;g2a75948b1fc_3_59"/>
          <p:cNvPicPr preferRelativeResize="0"/>
          <p:nvPr/>
        </p:nvPicPr>
        <p:blipFill>
          <a:blip r:embed="rId4">
            <a:alphaModFix/>
          </a:blip>
          <a:stretch>
            <a:fillRect/>
          </a:stretch>
        </p:blipFill>
        <p:spPr>
          <a:xfrm>
            <a:off x="6082879" y="2173235"/>
            <a:ext cx="173404" cy="619438"/>
          </a:xfrm>
          <a:prstGeom prst="rect">
            <a:avLst/>
          </a:prstGeom>
          <a:noFill/>
          <a:ln>
            <a:noFill/>
          </a:ln>
        </p:spPr>
      </p:pic>
      <p:pic>
        <p:nvPicPr>
          <p:cNvPr id="355" name="Google Shape;355;g2a75948b1fc_3_59"/>
          <p:cNvPicPr preferRelativeResize="0"/>
          <p:nvPr/>
        </p:nvPicPr>
        <p:blipFill rotWithShape="1">
          <a:blip r:embed="rId5">
            <a:alphaModFix/>
          </a:blip>
          <a:srcRect b="65689" l="94755" r="0" t="18838"/>
          <a:stretch/>
        </p:blipFill>
        <p:spPr>
          <a:xfrm>
            <a:off x="7991775" y="284900"/>
            <a:ext cx="768348" cy="557850"/>
          </a:xfrm>
          <a:prstGeom prst="rect">
            <a:avLst/>
          </a:prstGeom>
          <a:noFill/>
          <a:ln>
            <a:noFill/>
          </a:ln>
        </p:spPr>
      </p:pic>
      <p:sp>
        <p:nvSpPr>
          <p:cNvPr id="356" name="Google Shape;356;g2a75948b1fc_3_59"/>
          <p:cNvSpPr txBox="1"/>
          <p:nvPr>
            <p:ph idx="4294967295" type="body"/>
          </p:nvPr>
        </p:nvSpPr>
        <p:spPr>
          <a:xfrm>
            <a:off x="192100" y="3714325"/>
            <a:ext cx="4687200" cy="1429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Accuracy </a:t>
            </a:r>
            <a:r>
              <a:rPr lang="en" sz="1500">
                <a:latin typeface="Montserrat"/>
                <a:ea typeface="Montserrat"/>
                <a:cs typeface="Montserrat"/>
                <a:sym typeface="Montserrat"/>
              </a:rPr>
              <a:t>has remained the same among (~50%)</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Probably due to the period taken into consideration being too long</a:t>
            </a:r>
            <a:endParaRPr sz="1500">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g2a8be63b007_0_53"/>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train / validation phase</a:t>
            </a:r>
            <a:endParaRPr b="1">
              <a:latin typeface="Montserrat"/>
              <a:ea typeface="Montserrat"/>
              <a:cs typeface="Montserrat"/>
              <a:sym typeface="Montserrat"/>
            </a:endParaRPr>
          </a:p>
        </p:txBody>
      </p:sp>
      <p:pic>
        <p:nvPicPr>
          <p:cNvPr id="362" name="Google Shape;362;g2a8be63b007_0_53"/>
          <p:cNvPicPr preferRelativeResize="0"/>
          <p:nvPr/>
        </p:nvPicPr>
        <p:blipFill rotWithShape="1">
          <a:blip r:embed="rId3">
            <a:alphaModFix/>
          </a:blip>
          <a:srcRect b="5930" l="0" r="7037" t="3251"/>
          <a:stretch/>
        </p:blipFill>
        <p:spPr>
          <a:xfrm>
            <a:off x="61000" y="784025"/>
            <a:ext cx="8858149" cy="3023600"/>
          </a:xfrm>
          <a:prstGeom prst="rect">
            <a:avLst/>
          </a:prstGeom>
          <a:noFill/>
          <a:ln>
            <a:noFill/>
          </a:ln>
        </p:spPr>
      </p:pic>
      <p:pic>
        <p:nvPicPr>
          <p:cNvPr id="363" name="Google Shape;363;g2a8be63b007_0_53"/>
          <p:cNvPicPr preferRelativeResize="0"/>
          <p:nvPr/>
        </p:nvPicPr>
        <p:blipFill>
          <a:blip r:embed="rId4">
            <a:alphaModFix/>
          </a:blip>
          <a:stretch>
            <a:fillRect/>
          </a:stretch>
        </p:blipFill>
        <p:spPr>
          <a:xfrm>
            <a:off x="3132987" y="2209559"/>
            <a:ext cx="173404" cy="619438"/>
          </a:xfrm>
          <a:prstGeom prst="rect">
            <a:avLst/>
          </a:prstGeom>
          <a:noFill/>
          <a:ln>
            <a:noFill/>
          </a:ln>
        </p:spPr>
      </p:pic>
      <p:pic>
        <p:nvPicPr>
          <p:cNvPr id="364" name="Google Shape;364;g2a8be63b007_0_53"/>
          <p:cNvPicPr preferRelativeResize="0"/>
          <p:nvPr/>
        </p:nvPicPr>
        <p:blipFill>
          <a:blip r:embed="rId4">
            <a:alphaModFix/>
          </a:blip>
          <a:stretch>
            <a:fillRect/>
          </a:stretch>
        </p:blipFill>
        <p:spPr>
          <a:xfrm>
            <a:off x="6082879" y="2173235"/>
            <a:ext cx="173404" cy="619438"/>
          </a:xfrm>
          <a:prstGeom prst="rect">
            <a:avLst/>
          </a:prstGeom>
          <a:noFill/>
          <a:ln>
            <a:noFill/>
          </a:ln>
        </p:spPr>
      </p:pic>
      <p:pic>
        <p:nvPicPr>
          <p:cNvPr id="365" name="Google Shape;365;g2a8be63b007_0_53"/>
          <p:cNvPicPr preferRelativeResize="0"/>
          <p:nvPr/>
        </p:nvPicPr>
        <p:blipFill rotWithShape="1">
          <a:blip r:embed="rId5">
            <a:alphaModFix/>
          </a:blip>
          <a:srcRect b="65689" l="94755" r="0" t="18838"/>
          <a:stretch/>
        </p:blipFill>
        <p:spPr>
          <a:xfrm>
            <a:off x="7991775" y="284900"/>
            <a:ext cx="768348" cy="557850"/>
          </a:xfrm>
          <a:prstGeom prst="rect">
            <a:avLst/>
          </a:prstGeom>
          <a:noFill/>
          <a:ln>
            <a:noFill/>
          </a:ln>
        </p:spPr>
      </p:pic>
      <p:sp>
        <p:nvSpPr>
          <p:cNvPr id="366" name="Google Shape;366;g2a8be63b007_0_53"/>
          <p:cNvSpPr txBox="1"/>
          <p:nvPr>
            <p:ph idx="4294967295" type="body"/>
          </p:nvPr>
        </p:nvSpPr>
        <p:spPr>
          <a:xfrm>
            <a:off x="4744800" y="3714325"/>
            <a:ext cx="4399200" cy="1429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Conclusions</a:t>
            </a:r>
            <a:endParaRPr b="1"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b="1" lang="en" sz="1500">
                <a:latin typeface="Montserrat"/>
                <a:ea typeface="Montserrat"/>
                <a:cs typeface="Montserrat"/>
                <a:sym typeface="Montserrat"/>
              </a:rPr>
              <a:t>Best splitting method: </a:t>
            </a:r>
            <a:r>
              <a:rPr lang="en" sz="1500">
                <a:latin typeface="Montserrat"/>
                <a:ea typeface="Montserrat"/>
                <a:cs typeface="Montserrat"/>
                <a:sym typeface="Montserrat"/>
              </a:rPr>
              <a:t>single split</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b="1" lang="en" sz="1500">
                <a:latin typeface="Montserrat"/>
                <a:ea typeface="Montserrat"/>
                <a:cs typeface="Montserrat"/>
                <a:sym typeface="Montserrat"/>
              </a:rPr>
              <a:t>Best models type: </a:t>
            </a:r>
            <a:r>
              <a:rPr lang="en" sz="1500">
                <a:latin typeface="Montserrat"/>
                <a:ea typeface="Montserrat"/>
                <a:cs typeface="Montserrat"/>
                <a:sym typeface="Montserrat"/>
              </a:rPr>
              <a:t>tree-based models</a:t>
            </a:r>
            <a:endParaRPr sz="1500">
              <a:latin typeface="Montserrat"/>
              <a:ea typeface="Montserrat"/>
              <a:cs typeface="Montserrat"/>
              <a:sym typeface="Montserrat"/>
            </a:endParaRPr>
          </a:p>
        </p:txBody>
      </p:sp>
      <p:sp>
        <p:nvSpPr>
          <p:cNvPr id="367" name="Google Shape;367;g2a8be63b007_0_53"/>
          <p:cNvSpPr txBox="1"/>
          <p:nvPr>
            <p:ph idx="4294967295" type="body"/>
          </p:nvPr>
        </p:nvSpPr>
        <p:spPr>
          <a:xfrm>
            <a:off x="192100" y="3714325"/>
            <a:ext cx="4687200" cy="1429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Accuracy </a:t>
            </a:r>
            <a:r>
              <a:rPr lang="en" sz="1500">
                <a:latin typeface="Montserrat"/>
                <a:ea typeface="Montserrat"/>
                <a:cs typeface="Montserrat"/>
                <a:sym typeface="Montserrat"/>
              </a:rPr>
              <a:t>has remained the same among (~50%)</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Probably due to the period taken into consideration being too long</a:t>
            </a:r>
            <a:endParaRPr b="1" sz="1500">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g2a0c6f9b0a2_0_103"/>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3 - Final scores: testing phase</a:t>
            </a:r>
            <a:endParaRPr b="1">
              <a:latin typeface="Montserrat"/>
              <a:ea typeface="Montserrat"/>
              <a:cs typeface="Montserrat"/>
              <a:sym typeface="Montserrat"/>
            </a:endParaRPr>
          </a:p>
        </p:txBody>
      </p:sp>
      <p:pic>
        <p:nvPicPr>
          <p:cNvPr id="373" name="Google Shape;373;g2a0c6f9b0a2_0_103"/>
          <p:cNvPicPr preferRelativeResize="0"/>
          <p:nvPr/>
        </p:nvPicPr>
        <p:blipFill rotWithShape="1">
          <a:blip r:embed="rId3">
            <a:alphaModFix/>
          </a:blip>
          <a:srcRect b="27446" l="0" r="24958" t="-1367"/>
          <a:stretch/>
        </p:blipFill>
        <p:spPr>
          <a:xfrm>
            <a:off x="3911425" y="784025"/>
            <a:ext cx="4065249" cy="2199125"/>
          </a:xfrm>
          <a:prstGeom prst="rect">
            <a:avLst/>
          </a:prstGeom>
          <a:noFill/>
          <a:ln>
            <a:noFill/>
          </a:ln>
        </p:spPr>
      </p:pic>
      <p:pic>
        <p:nvPicPr>
          <p:cNvPr id="374" name="Google Shape;374;g2a0c6f9b0a2_0_103"/>
          <p:cNvPicPr preferRelativeResize="0"/>
          <p:nvPr/>
        </p:nvPicPr>
        <p:blipFill rotWithShape="1">
          <a:blip r:embed="rId4">
            <a:alphaModFix/>
          </a:blip>
          <a:srcRect b="27415" l="4786" r="23887" t="0"/>
          <a:stretch/>
        </p:blipFill>
        <p:spPr>
          <a:xfrm>
            <a:off x="182925" y="784025"/>
            <a:ext cx="3935250" cy="2199125"/>
          </a:xfrm>
          <a:prstGeom prst="rect">
            <a:avLst/>
          </a:prstGeom>
          <a:noFill/>
          <a:ln>
            <a:noFill/>
          </a:ln>
        </p:spPr>
      </p:pic>
      <p:pic>
        <p:nvPicPr>
          <p:cNvPr id="375" name="Google Shape;375;g2a0c6f9b0a2_0_103"/>
          <p:cNvPicPr preferRelativeResize="0"/>
          <p:nvPr/>
        </p:nvPicPr>
        <p:blipFill rotWithShape="1">
          <a:blip r:embed="rId5">
            <a:alphaModFix/>
          </a:blip>
          <a:srcRect b="26859" l="0" r="25489" t="5705"/>
          <a:stretch/>
        </p:blipFill>
        <p:spPr>
          <a:xfrm>
            <a:off x="3935725" y="3011250"/>
            <a:ext cx="4040950" cy="1956025"/>
          </a:xfrm>
          <a:prstGeom prst="rect">
            <a:avLst/>
          </a:prstGeom>
          <a:noFill/>
          <a:ln>
            <a:noFill/>
          </a:ln>
        </p:spPr>
      </p:pic>
      <p:pic>
        <p:nvPicPr>
          <p:cNvPr id="376" name="Google Shape;376;g2a0c6f9b0a2_0_103"/>
          <p:cNvPicPr preferRelativeResize="0"/>
          <p:nvPr/>
        </p:nvPicPr>
        <p:blipFill>
          <a:blip r:embed="rId6">
            <a:alphaModFix/>
          </a:blip>
          <a:stretch>
            <a:fillRect/>
          </a:stretch>
        </p:blipFill>
        <p:spPr>
          <a:xfrm>
            <a:off x="4017900" y="1311950"/>
            <a:ext cx="183200" cy="680850"/>
          </a:xfrm>
          <a:prstGeom prst="rect">
            <a:avLst/>
          </a:prstGeom>
          <a:noFill/>
          <a:ln>
            <a:noFill/>
          </a:ln>
        </p:spPr>
      </p:pic>
      <p:pic>
        <p:nvPicPr>
          <p:cNvPr id="377" name="Google Shape;377;g2a0c6f9b0a2_0_103"/>
          <p:cNvPicPr preferRelativeResize="0"/>
          <p:nvPr/>
        </p:nvPicPr>
        <p:blipFill rotWithShape="1">
          <a:blip r:embed="rId7">
            <a:alphaModFix/>
          </a:blip>
          <a:srcRect b="26863" l="4228" r="25288" t="4061"/>
          <a:stretch/>
        </p:blipFill>
        <p:spPr>
          <a:xfrm>
            <a:off x="182925" y="2983150"/>
            <a:ext cx="3834975" cy="2012250"/>
          </a:xfrm>
          <a:prstGeom prst="rect">
            <a:avLst/>
          </a:prstGeom>
          <a:noFill/>
          <a:ln>
            <a:noFill/>
          </a:ln>
        </p:spPr>
      </p:pic>
      <p:pic>
        <p:nvPicPr>
          <p:cNvPr id="378" name="Google Shape;378;g2a0c6f9b0a2_0_103"/>
          <p:cNvPicPr preferRelativeResize="0"/>
          <p:nvPr/>
        </p:nvPicPr>
        <p:blipFill rotWithShape="1">
          <a:blip r:embed="rId8">
            <a:alphaModFix/>
          </a:blip>
          <a:srcRect b="87830" l="4717" r="78667" t="4750"/>
          <a:stretch/>
        </p:blipFill>
        <p:spPr>
          <a:xfrm>
            <a:off x="4201100" y="3011250"/>
            <a:ext cx="1750630" cy="193900"/>
          </a:xfrm>
          <a:prstGeom prst="rect">
            <a:avLst/>
          </a:prstGeom>
          <a:noFill/>
          <a:ln>
            <a:noFill/>
          </a:ln>
        </p:spPr>
      </p:pic>
      <p:pic>
        <p:nvPicPr>
          <p:cNvPr id="379" name="Google Shape;379;g2a0c6f9b0a2_0_103"/>
          <p:cNvPicPr preferRelativeResize="0"/>
          <p:nvPr/>
        </p:nvPicPr>
        <p:blipFill rotWithShape="1">
          <a:blip r:embed="rId9">
            <a:alphaModFix/>
          </a:blip>
          <a:srcRect b="88177" l="4716" r="80131" t="4403"/>
          <a:stretch/>
        </p:blipFill>
        <p:spPr>
          <a:xfrm>
            <a:off x="162063" y="3037825"/>
            <a:ext cx="1596436" cy="193900"/>
          </a:xfrm>
          <a:prstGeom prst="rect">
            <a:avLst/>
          </a:prstGeom>
          <a:noFill/>
          <a:ln>
            <a:noFill/>
          </a:ln>
        </p:spPr>
      </p:pic>
      <p:pic>
        <p:nvPicPr>
          <p:cNvPr id="380" name="Google Shape;380;g2a0c6f9b0a2_0_103"/>
          <p:cNvPicPr preferRelativeResize="0"/>
          <p:nvPr/>
        </p:nvPicPr>
        <p:blipFill rotWithShape="1">
          <a:blip r:embed="rId10">
            <a:alphaModFix/>
          </a:blip>
          <a:srcRect b="88044" l="4716" r="80131" t="4536"/>
          <a:stretch/>
        </p:blipFill>
        <p:spPr>
          <a:xfrm>
            <a:off x="4118175" y="969890"/>
            <a:ext cx="1596426" cy="193900"/>
          </a:xfrm>
          <a:prstGeom prst="rect">
            <a:avLst/>
          </a:prstGeom>
          <a:noFill/>
          <a:ln>
            <a:noFill/>
          </a:ln>
        </p:spPr>
      </p:pic>
      <p:pic>
        <p:nvPicPr>
          <p:cNvPr id="381" name="Google Shape;381;g2a0c6f9b0a2_0_103"/>
          <p:cNvPicPr preferRelativeResize="0"/>
          <p:nvPr/>
        </p:nvPicPr>
        <p:blipFill rotWithShape="1">
          <a:blip r:embed="rId11">
            <a:alphaModFix/>
          </a:blip>
          <a:srcRect b="87830" l="4752" r="80991" t="6211"/>
          <a:stretch/>
        </p:blipFill>
        <p:spPr>
          <a:xfrm>
            <a:off x="148613" y="982712"/>
            <a:ext cx="1623347" cy="168275"/>
          </a:xfrm>
          <a:prstGeom prst="rect">
            <a:avLst/>
          </a:prstGeom>
          <a:noFill/>
          <a:ln>
            <a:noFill/>
          </a:ln>
        </p:spPr>
      </p:pic>
      <p:pic>
        <p:nvPicPr>
          <p:cNvPr id="382" name="Google Shape;382;g2a0c6f9b0a2_0_103"/>
          <p:cNvPicPr preferRelativeResize="0"/>
          <p:nvPr/>
        </p:nvPicPr>
        <p:blipFill rotWithShape="1">
          <a:blip r:embed="rId9">
            <a:alphaModFix/>
          </a:blip>
          <a:srcRect b="59371" l="91665" r="461" t="20151"/>
          <a:stretch/>
        </p:blipFill>
        <p:spPr>
          <a:xfrm>
            <a:off x="8041200" y="2720850"/>
            <a:ext cx="1008773" cy="650775"/>
          </a:xfrm>
          <a:prstGeom prst="rect">
            <a:avLst/>
          </a:prstGeom>
          <a:noFill/>
          <a:ln>
            <a:noFill/>
          </a:ln>
        </p:spPr>
      </p:pic>
      <p:sp>
        <p:nvSpPr>
          <p:cNvPr id="383" name="Google Shape;383;g2a0c6f9b0a2_0_103"/>
          <p:cNvSpPr txBox="1"/>
          <p:nvPr>
            <p:ph idx="4294967295" type="body"/>
          </p:nvPr>
        </p:nvSpPr>
        <p:spPr>
          <a:xfrm>
            <a:off x="6011100" y="187875"/>
            <a:ext cx="3111900" cy="9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latin typeface="Montserrat"/>
                <a:ea typeface="Montserrat"/>
                <a:cs typeface="Montserrat"/>
                <a:sym typeface="Montserrat"/>
              </a:rPr>
              <a:t>Short term:</a:t>
            </a:r>
            <a:r>
              <a:rPr lang="en" sz="1100">
                <a:latin typeface="Montserrat"/>
                <a:ea typeface="Montserrat"/>
                <a:cs typeface="Montserrat"/>
                <a:sym typeface="Montserrat"/>
              </a:rPr>
              <a:t> [one week, fifteen days]</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Short-mid term:</a:t>
            </a:r>
            <a:r>
              <a:rPr lang="en" sz="1100">
                <a:latin typeface="Montserrat"/>
                <a:ea typeface="Montserrat"/>
                <a:cs typeface="Montserrat"/>
                <a:sym typeface="Montserrat"/>
              </a:rPr>
              <a:t> [one week, one month]</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Long term:</a:t>
            </a:r>
            <a:r>
              <a:rPr lang="en" sz="1100">
                <a:latin typeface="Montserrat"/>
                <a:ea typeface="Montserrat"/>
                <a:cs typeface="Montserrat"/>
                <a:sym typeface="Montserrat"/>
              </a:rPr>
              <a:t> three months</a:t>
            </a:r>
            <a:endParaRPr sz="1100">
              <a:latin typeface="Montserrat"/>
              <a:ea typeface="Montserrat"/>
              <a:cs typeface="Montserrat"/>
              <a:sym typeface="Montserrat"/>
            </a:endParaRPr>
          </a:p>
        </p:txBody>
      </p:sp>
      <p:sp>
        <p:nvSpPr>
          <p:cNvPr id="384" name="Google Shape;384;g2a0c6f9b0a2_0_103"/>
          <p:cNvSpPr/>
          <p:nvPr/>
        </p:nvSpPr>
        <p:spPr>
          <a:xfrm>
            <a:off x="6040925" y="201700"/>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sp>
        <p:nvSpPr>
          <p:cNvPr id="385" name="Google Shape;385;g2a0c6f9b0a2_0_103"/>
          <p:cNvSpPr/>
          <p:nvPr/>
        </p:nvSpPr>
        <p:spPr>
          <a:xfrm rot="10800000">
            <a:off x="8844325" y="187875"/>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g2b24c81f713_0_141"/>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testing phase</a:t>
            </a:r>
            <a:endParaRPr b="1">
              <a:latin typeface="Montserrat"/>
              <a:ea typeface="Montserrat"/>
              <a:cs typeface="Montserrat"/>
              <a:sym typeface="Montserrat"/>
            </a:endParaRPr>
          </a:p>
        </p:txBody>
      </p:sp>
      <p:pic>
        <p:nvPicPr>
          <p:cNvPr id="391" name="Google Shape;391;g2b24c81f713_0_141"/>
          <p:cNvPicPr preferRelativeResize="0"/>
          <p:nvPr/>
        </p:nvPicPr>
        <p:blipFill rotWithShape="1">
          <a:blip r:embed="rId3">
            <a:alphaModFix/>
          </a:blip>
          <a:srcRect b="27446" l="0" r="24958" t="-1367"/>
          <a:stretch/>
        </p:blipFill>
        <p:spPr>
          <a:xfrm>
            <a:off x="3911425" y="784025"/>
            <a:ext cx="4065249" cy="2199125"/>
          </a:xfrm>
          <a:prstGeom prst="rect">
            <a:avLst/>
          </a:prstGeom>
          <a:noFill/>
          <a:ln>
            <a:noFill/>
          </a:ln>
        </p:spPr>
      </p:pic>
      <p:pic>
        <p:nvPicPr>
          <p:cNvPr id="392" name="Google Shape;392;g2b24c81f713_0_141"/>
          <p:cNvPicPr preferRelativeResize="0"/>
          <p:nvPr/>
        </p:nvPicPr>
        <p:blipFill rotWithShape="1">
          <a:blip r:embed="rId4">
            <a:alphaModFix/>
          </a:blip>
          <a:srcRect b="27415" l="4786" r="23887" t="0"/>
          <a:stretch/>
        </p:blipFill>
        <p:spPr>
          <a:xfrm>
            <a:off x="182925" y="784025"/>
            <a:ext cx="3935250" cy="2199125"/>
          </a:xfrm>
          <a:prstGeom prst="rect">
            <a:avLst/>
          </a:prstGeom>
          <a:noFill/>
          <a:ln>
            <a:noFill/>
          </a:ln>
        </p:spPr>
      </p:pic>
      <p:pic>
        <p:nvPicPr>
          <p:cNvPr id="393" name="Google Shape;393;g2b24c81f713_0_141"/>
          <p:cNvPicPr preferRelativeResize="0"/>
          <p:nvPr/>
        </p:nvPicPr>
        <p:blipFill rotWithShape="1">
          <a:blip r:embed="rId5">
            <a:alphaModFix/>
          </a:blip>
          <a:srcRect b="26859" l="0" r="25489" t="5705"/>
          <a:stretch/>
        </p:blipFill>
        <p:spPr>
          <a:xfrm>
            <a:off x="3935725" y="3011250"/>
            <a:ext cx="4040950" cy="1956025"/>
          </a:xfrm>
          <a:prstGeom prst="rect">
            <a:avLst/>
          </a:prstGeom>
          <a:noFill/>
          <a:ln>
            <a:noFill/>
          </a:ln>
        </p:spPr>
      </p:pic>
      <p:pic>
        <p:nvPicPr>
          <p:cNvPr id="394" name="Google Shape;394;g2b24c81f713_0_141"/>
          <p:cNvPicPr preferRelativeResize="0"/>
          <p:nvPr/>
        </p:nvPicPr>
        <p:blipFill>
          <a:blip r:embed="rId6">
            <a:alphaModFix/>
          </a:blip>
          <a:stretch>
            <a:fillRect/>
          </a:stretch>
        </p:blipFill>
        <p:spPr>
          <a:xfrm>
            <a:off x="4017900" y="1311950"/>
            <a:ext cx="183200" cy="680850"/>
          </a:xfrm>
          <a:prstGeom prst="rect">
            <a:avLst/>
          </a:prstGeom>
          <a:noFill/>
          <a:ln>
            <a:noFill/>
          </a:ln>
        </p:spPr>
      </p:pic>
      <p:pic>
        <p:nvPicPr>
          <p:cNvPr id="395" name="Google Shape;395;g2b24c81f713_0_141"/>
          <p:cNvPicPr preferRelativeResize="0"/>
          <p:nvPr/>
        </p:nvPicPr>
        <p:blipFill rotWithShape="1">
          <a:blip r:embed="rId7">
            <a:alphaModFix/>
          </a:blip>
          <a:srcRect b="26863" l="4228" r="25288" t="4061"/>
          <a:stretch/>
        </p:blipFill>
        <p:spPr>
          <a:xfrm>
            <a:off x="182925" y="2983150"/>
            <a:ext cx="3834975" cy="2012250"/>
          </a:xfrm>
          <a:prstGeom prst="rect">
            <a:avLst/>
          </a:prstGeom>
          <a:noFill/>
          <a:ln>
            <a:noFill/>
          </a:ln>
        </p:spPr>
      </p:pic>
      <p:pic>
        <p:nvPicPr>
          <p:cNvPr id="396" name="Google Shape;396;g2b24c81f713_0_141"/>
          <p:cNvPicPr preferRelativeResize="0"/>
          <p:nvPr/>
        </p:nvPicPr>
        <p:blipFill rotWithShape="1">
          <a:blip r:embed="rId8">
            <a:alphaModFix/>
          </a:blip>
          <a:srcRect b="87830" l="4717" r="78667" t="4750"/>
          <a:stretch/>
        </p:blipFill>
        <p:spPr>
          <a:xfrm>
            <a:off x="4201100" y="3011250"/>
            <a:ext cx="1750630" cy="193900"/>
          </a:xfrm>
          <a:prstGeom prst="rect">
            <a:avLst/>
          </a:prstGeom>
          <a:noFill/>
          <a:ln>
            <a:noFill/>
          </a:ln>
        </p:spPr>
      </p:pic>
      <p:pic>
        <p:nvPicPr>
          <p:cNvPr id="397" name="Google Shape;397;g2b24c81f713_0_141"/>
          <p:cNvPicPr preferRelativeResize="0"/>
          <p:nvPr/>
        </p:nvPicPr>
        <p:blipFill rotWithShape="1">
          <a:blip r:embed="rId9">
            <a:alphaModFix/>
          </a:blip>
          <a:srcRect b="88177" l="4716" r="80131" t="4403"/>
          <a:stretch/>
        </p:blipFill>
        <p:spPr>
          <a:xfrm>
            <a:off x="162063" y="3037825"/>
            <a:ext cx="1596436" cy="193900"/>
          </a:xfrm>
          <a:prstGeom prst="rect">
            <a:avLst/>
          </a:prstGeom>
          <a:noFill/>
          <a:ln>
            <a:noFill/>
          </a:ln>
        </p:spPr>
      </p:pic>
      <p:pic>
        <p:nvPicPr>
          <p:cNvPr id="398" name="Google Shape;398;g2b24c81f713_0_141"/>
          <p:cNvPicPr preferRelativeResize="0"/>
          <p:nvPr/>
        </p:nvPicPr>
        <p:blipFill rotWithShape="1">
          <a:blip r:embed="rId10">
            <a:alphaModFix/>
          </a:blip>
          <a:srcRect b="88044" l="4716" r="80131" t="4536"/>
          <a:stretch/>
        </p:blipFill>
        <p:spPr>
          <a:xfrm>
            <a:off x="4118175" y="969890"/>
            <a:ext cx="1596426" cy="193900"/>
          </a:xfrm>
          <a:prstGeom prst="rect">
            <a:avLst/>
          </a:prstGeom>
          <a:noFill/>
          <a:ln>
            <a:noFill/>
          </a:ln>
        </p:spPr>
      </p:pic>
      <p:pic>
        <p:nvPicPr>
          <p:cNvPr id="399" name="Google Shape;399;g2b24c81f713_0_141"/>
          <p:cNvPicPr preferRelativeResize="0"/>
          <p:nvPr/>
        </p:nvPicPr>
        <p:blipFill rotWithShape="1">
          <a:blip r:embed="rId11">
            <a:alphaModFix/>
          </a:blip>
          <a:srcRect b="87830" l="4752" r="80991" t="6211"/>
          <a:stretch/>
        </p:blipFill>
        <p:spPr>
          <a:xfrm>
            <a:off x="148613" y="982712"/>
            <a:ext cx="1623347" cy="168275"/>
          </a:xfrm>
          <a:prstGeom prst="rect">
            <a:avLst/>
          </a:prstGeom>
          <a:noFill/>
          <a:ln>
            <a:noFill/>
          </a:ln>
        </p:spPr>
      </p:pic>
      <p:pic>
        <p:nvPicPr>
          <p:cNvPr id="400" name="Google Shape;400;g2b24c81f713_0_141"/>
          <p:cNvPicPr preferRelativeResize="0"/>
          <p:nvPr/>
        </p:nvPicPr>
        <p:blipFill rotWithShape="1">
          <a:blip r:embed="rId9">
            <a:alphaModFix/>
          </a:blip>
          <a:srcRect b="59371" l="91665" r="461" t="20151"/>
          <a:stretch/>
        </p:blipFill>
        <p:spPr>
          <a:xfrm>
            <a:off x="8041200" y="2720850"/>
            <a:ext cx="1008773" cy="650775"/>
          </a:xfrm>
          <a:prstGeom prst="rect">
            <a:avLst/>
          </a:prstGeom>
          <a:noFill/>
          <a:ln>
            <a:noFill/>
          </a:ln>
        </p:spPr>
      </p:pic>
      <p:sp>
        <p:nvSpPr>
          <p:cNvPr id="401" name="Google Shape;401;g2b24c81f713_0_141"/>
          <p:cNvSpPr txBox="1"/>
          <p:nvPr>
            <p:ph idx="4294967295" type="body"/>
          </p:nvPr>
        </p:nvSpPr>
        <p:spPr>
          <a:xfrm>
            <a:off x="6011100" y="187875"/>
            <a:ext cx="3111900" cy="9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latin typeface="Montserrat"/>
                <a:ea typeface="Montserrat"/>
                <a:cs typeface="Montserrat"/>
                <a:sym typeface="Montserrat"/>
              </a:rPr>
              <a:t>Short term:</a:t>
            </a:r>
            <a:r>
              <a:rPr lang="en" sz="1100">
                <a:latin typeface="Montserrat"/>
                <a:ea typeface="Montserrat"/>
                <a:cs typeface="Montserrat"/>
                <a:sym typeface="Montserrat"/>
              </a:rPr>
              <a:t> [one week, fifteen days]</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Short-mid term:</a:t>
            </a:r>
            <a:r>
              <a:rPr lang="en" sz="1100">
                <a:latin typeface="Montserrat"/>
                <a:ea typeface="Montserrat"/>
                <a:cs typeface="Montserrat"/>
                <a:sym typeface="Montserrat"/>
              </a:rPr>
              <a:t> [one week, one month]</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Long term:</a:t>
            </a:r>
            <a:r>
              <a:rPr lang="en" sz="1100">
                <a:latin typeface="Montserrat"/>
                <a:ea typeface="Montserrat"/>
                <a:cs typeface="Montserrat"/>
                <a:sym typeface="Montserrat"/>
              </a:rPr>
              <a:t> three months</a:t>
            </a:r>
            <a:endParaRPr sz="1100">
              <a:latin typeface="Montserrat"/>
              <a:ea typeface="Montserrat"/>
              <a:cs typeface="Montserrat"/>
              <a:sym typeface="Montserrat"/>
            </a:endParaRPr>
          </a:p>
        </p:txBody>
      </p:sp>
      <p:sp>
        <p:nvSpPr>
          <p:cNvPr id="402" name="Google Shape;402;g2b24c81f713_0_141"/>
          <p:cNvSpPr/>
          <p:nvPr/>
        </p:nvSpPr>
        <p:spPr>
          <a:xfrm>
            <a:off x="6040925" y="201700"/>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sp>
        <p:nvSpPr>
          <p:cNvPr id="403" name="Google Shape;403;g2b24c81f713_0_141"/>
          <p:cNvSpPr/>
          <p:nvPr/>
        </p:nvSpPr>
        <p:spPr>
          <a:xfrm rot="10800000">
            <a:off x="8844325" y="187875"/>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pic>
        <p:nvPicPr>
          <p:cNvPr id="404" name="Google Shape;404;g2b24c81f713_0_141"/>
          <p:cNvPicPr preferRelativeResize="0"/>
          <p:nvPr/>
        </p:nvPicPr>
        <p:blipFill>
          <a:blip r:embed="rId12">
            <a:alphaModFix/>
          </a:blip>
          <a:stretch>
            <a:fillRect/>
          </a:stretch>
        </p:blipFill>
        <p:spPr>
          <a:xfrm flipH="1" rot="10800000">
            <a:off x="6582600" y="3680400"/>
            <a:ext cx="369500" cy="369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g2b24c81f713_0_81"/>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testing phase</a:t>
            </a:r>
            <a:endParaRPr b="1">
              <a:latin typeface="Montserrat"/>
              <a:ea typeface="Montserrat"/>
              <a:cs typeface="Montserrat"/>
              <a:sym typeface="Montserrat"/>
            </a:endParaRPr>
          </a:p>
        </p:txBody>
      </p:sp>
      <p:sp>
        <p:nvSpPr>
          <p:cNvPr id="410" name="Google Shape;410;g2b24c81f713_0_81"/>
          <p:cNvSpPr txBox="1"/>
          <p:nvPr>
            <p:ph idx="4294967295" type="body"/>
          </p:nvPr>
        </p:nvSpPr>
        <p:spPr>
          <a:xfrm>
            <a:off x="0" y="3028400"/>
            <a:ext cx="3768900" cy="20088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As </a:t>
            </a:r>
            <a:r>
              <a:rPr b="1" lang="en" sz="1500">
                <a:latin typeface="Montserrat"/>
                <a:ea typeface="Montserrat"/>
                <a:cs typeface="Montserrat"/>
                <a:sym typeface="Montserrat"/>
              </a:rPr>
              <a:t>time </a:t>
            </a:r>
            <a:r>
              <a:rPr lang="en" sz="1500">
                <a:latin typeface="Montserrat"/>
                <a:ea typeface="Montserrat"/>
                <a:cs typeface="Montserrat"/>
                <a:sym typeface="Montserrat"/>
              </a:rPr>
              <a:t>taken into consideration</a:t>
            </a:r>
            <a:r>
              <a:rPr b="1" lang="en" sz="1500">
                <a:latin typeface="Montserrat"/>
                <a:ea typeface="Montserrat"/>
                <a:cs typeface="Montserrat"/>
                <a:sym typeface="Montserrat"/>
              </a:rPr>
              <a:t> increase </a:t>
            </a:r>
            <a:r>
              <a:rPr lang="en" sz="1500">
                <a:latin typeface="Montserrat"/>
                <a:ea typeface="Montserrat"/>
                <a:cs typeface="Montserrat"/>
                <a:sym typeface="Montserrat"/>
              </a:rPr>
              <a:t>also the</a:t>
            </a:r>
            <a:r>
              <a:rPr b="1" lang="en" sz="1500">
                <a:latin typeface="Montserrat"/>
                <a:ea typeface="Montserrat"/>
                <a:cs typeface="Montserrat"/>
                <a:sym typeface="Montserrat"/>
              </a:rPr>
              <a:t> RMSE </a:t>
            </a:r>
            <a:r>
              <a:rPr lang="en" sz="1500">
                <a:latin typeface="Montserrat"/>
                <a:ea typeface="Montserrat"/>
                <a:cs typeface="Montserrat"/>
                <a:sym typeface="Montserrat"/>
              </a:rPr>
              <a:t>values t</a:t>
            </a:r>
            <a:r>
              <a:rPr lang="en" sz="1500">
                <a:latin typeface="Montserrat"/>
                <a:ea typeface="Montserrat"/>
                <a:cs typeface="Montserrat"/>
                <a:sym typeface="Montserrat"/>
              </a:rPr>
              <a:t>ends to </a:t>
            </a:r>
            <a:r>
              <a:rPr b="1" lang="en" sz="1500">
                <a:latin typeface="Montserrat"/>
                <a:ea typeface="Montserrat"/>
                <a:cs typeface="Montserrat"/>
                <a:sym typeface="Montserrat"/>
              </a:rPr>
              <a:t>increase (slowly)</a:t>
            </a:r>
            <a:endParaRPr sz="1500">
              <a:latin typeface="Montserrat"/>
              <a:ea typeface="Montserrat"/>
              <a:cs typeface="Montserrat"/>
              <a:sym typeface="Montserrat"/>
            </a:endParaRPr>
          </a:p>
        </p:txBody>
      </p:sp>
      <p:sp>
        <p:nvSpPr>
          <p:cNvPr id="411" name="Google Shape;411;g2b24c81f713_0_81"/>
          <p:cNvSpPr txBox="1"/>
          <p:nvPr>
            <p:ph idx="4294967295" type="body"/>
          </p:nvPr>
        </p:nvSpPr>
        <p:spPr>
          <a:xfrm>
            <a:off x="6011100" y="187875"/>
            <a:ext cx="3111900" cy="9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latin typeface="Montserrat"/>
                <a:ea typeface="Montserrat"/>
                <a:cs typeface="Montserrat"/>
                <a:sym typeface="Montserrat"/>
              </a:rPr>
              <a:t>Short term:</a:t>
            </a:r>
            <a:r>
              <a:rPr lang="en" sz="1100">
                <a:latin typeface="Montserrat"/>
                <a:ea typeface="Montserrat"/>
                <a:cs typeface="Montserrat"/>
                <a:sym typeface="Montserrat"/>
              </a:rPr>
              <a:t> [one week, fifteen days]</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Short-mid term:</a:t>
            </a:r>
            <a:r>
              <a:rPr lang="en" sz="1100">
                <a:latin typeface="Montserrat"/>
                <a:ea typeface="Montserrat"/>
                <a:cs typeface="Montserrat"/>
                <a:sym typeface="Montserrat"/>
              </a:rPr>
              <a:t> [one week, one month]</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Long term:</a:t>
            </a:r>
            <a:r>
              <a:rPr lang="en" sz="1100">
                <a:latin typeface="Montserrat"/>
                <a:ea typeface="Montserrat"/>
                <a:cs typeface="Montserrat"/>
                <a:sym typeface="Montserrat"/>
              </a:rPr>
              <a:t> three months</a:t>
            </a:r>
            <a:endParaRPr sz="1100">
              <a:latin typeface="Montserrat"/>
              <a:ea typeface="Montserrat"/>
              <a:cs typeface="Montserrat"/>
              <a:sym typeface="Montserrat"/>
            </a:endParaRPr>
          </a:p>
        </p:txBody>
      </p:sp>
      <p:sp>
        <p:nvSpPr>
          <p:cNvPr id="412" name="Google Shape;412;g2b24c81f713_0_81"/>
          <p:cNvSpPr/>
          <p:nvPr/>
        </p:nvSpPr>
        <p:spPr>
          <a:xfrm>
            <a:off x="6040925" y="201700"/>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sp>
        <p:nvSpPr>
          <p:cNvPr id="413" name="Google Shape;413;g2b24c81f713_0_81"/>
          <p:cNvSpPr/>
          <p:nvPr/>
        </p:nvSpPr>
        <p:spPr>
          <a:xfrm rot="10800000">
            <a:off x="8844325" y="187875"/>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pic>
        <p:nvPicPr>
          <p:cNvPr id="414" name="Google Shape;414;g2b24c81f713_0_81"/>
          <p:cNvPicPr preferRelativeResize="0"/>
          <p:nvPr/>
        </p:nvPicPr>
        <p:blipFill rotWithShape="1">
          <a:blip r:embed="rId3">
            <a:alphaModFix/>
          </a:blip>
          <a:srcRect b="0" l="0" r="7986" t="3390"/>
          <a:stretch/>
        </p:blipFill>
        <p:spPr>
          <a:xfrm>
            <a:off x="0" y="943400"/>
            <a:ext cx="9090898" cy="2008800"/>
          </a:xfrm>
          <a:prstGeom prst="rect">
            <a:avLst/>
          </a:prstGeom>
          <a:noFill/>
          <a:ln>
            <a:noFill/>
          </a:ln>
        </p:spPr>
      </p:pic>
      <p:sp>
        <p:nvSpPr>
          <p:cNvPr id="415" name="Google Shape;415;g2b24c81f713_0_81"/>
          <p:cNvSpPr txBox="1"/>
          <p:nvPr/>
        </p:nvSpPr>
        <p:spPr>
          <a:xfrm>
            <a:off x="3889125" y="3028400"/>
            <a:ext cx="5254800" cy="17433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Clr>
                <a:schemeClr val="dk2"/>
              </a:buClr>
              <a:buSzPts val="1500"/>
              <a:buFont typeface="Montserrat"/>
              <a:buChar char="●"/>
            </a:pPr>
            <a:r>
              <a:rPr b="1" lang="en" sz="1500">
                <a:solidFill>
                  <a:schemeClr val="dk2"/>
                </a:solidFill>
                <a:latin typeface="Montserrat"/>
                <a:ea typeface="Montserrat"/>
                <a:cs typeface="Montserrat"/>
                <a:sym typeface="Montserrat"/>
              </a:rPr>
              <a:t>Note</a:t>
            </a:r>
            <a:endParaRPr b="1" sz="1500">
              <a:solidFill>
                <a:schemeClr val="dk2"/>
              </a:solidFill>
              <a:latin typeface="Montserrat"/>
              <a:ea typeface="Montserrat"/>
              <a:cs typeface="Montserrat"/>
              <a:sym typeface="Montserrat"/>
            </a:endParaRPr>
          </a:p>
          <a:p>
            <a:pPr indent="-323850" lvl="1" marL="914400" rtl="0" algn="l">
              <a:lnSpc>
                <a:spcPct val="115000"/>
              </a:lnSpc>
              <a:spcBef>
                <a:spcPts val="0"/>
              </a:spcBef>
              <a:spcAft>
                <a:spcPts val="0"/>
              </a:spcAft>
              <a:buClr>
                <a:schemeClr val="dk2"/>
              </a:buClr>
              <a:buSzPts val="1500"/>
              <a:buFont typeface="Montserrat"/>
              <a:buChar char="○"/>
            </a:pPr>
            <a:r>
              <a:rPr lang="en" sz="1500">
                <a:solidFill>
                  <a:schemeClr val="dk2"/>
                </a:solidFill>
                <a:latin typeface="Montserrat"/>
                <a:ea typeface="Montserrat"/>
                <a:cs typeface="Montserrat"/>
                <a:sym typeface="Montserrat"/>
              </a:rPr>
              <a:t>Results were averaged</a:t>
            </a:r>
            <a:endParaRPr sz="1500">
              <a:solidFill>
                <a:schemeClr val="dk2"/>
              </a:solidFill>
              <a:latin typeface="Montserrat"/>
              <a:ea typeface="Montserrat"/>
              <a:cs typeface="Montserrat"/>
              <a:sym typeface="Montserrat"/>
            </a:endParaRPr>
          </a:p>
          <a:p>
            <a:pPr indent="-323850" lvl="1" marL="914400" rtl="0" algn="l">
              <a:lnSpc>
                <a:spcPct val="115000"/>
              </a:lnSpc>
              <a:spcBef>
                <a:spcPts val="0"/>
              </a:spcBef>
              <a:spcAft>
                <a:spcPts val="0"/>
              </a:spcAft>
              <a:buClr>
                <a:schemeClr val="dk2"/>
              </a:buClr>
              <a:buSzPts val="1500"/>
              <a:buFont typeface="Montserrat"/>
              <a:buChar char="○"/>
            </a:pPr>
            <a:r>
              <a:rPr lang="en" sz="1500">
                <a:solidFill>
                  <a:schemeClr val="dk2"/>
                </a:solidFill>
                <a:latin typeface="Montserrat"/>
                <a:ea typeface="Montserrat"/>
                <a:cs typeface="Montserrat"/>
                <a:sym typeface="Montserrat"/>
              </a:rPr>
              <a:t>Having more data at each dataset split</a:t>
            </a:r>
            <a:endParaRPr sz="1500">
              <a:solidFill>
                <a:schemeClr val="dk2"/>
              </a:solidFill>
              <a:latin typeface="Montserrat"/>
              <a:ea typeface="Montserrat"/>
              <a:cs typeface="Montserrat"/>
              <a:sym typeface="Montserrat"/>
            </a:endParaRPr>
          </a:p>
          <a:p>
            <a:pPr indent="-323850" lvl="1" marL="914400" rtl="0" algn="l">
              <a:lnSpc>
                <a:spcPct val="115000"/>
              </a:lnSpc>
              <a:spcBef>
                <a:spcPts val="0"/>
              </a:spcBef>
              <a:spcAft>
                <a:spcPts val="0"/>
              </a:spcAft>
              <a:buClr>
                <a:schemeClr val="dk2"/>
              </a:buClr>
              <a:buSzPts val="1500"/>
              <a:buFont typeface="Montserrat"/>
              <a:buChar char="○"/>
            </a:pPr>
            <a:r>
              <a:rPr lang="en" sz="1500">
                <a:solidFill>
                  <a:schemeClr val="dk2"/>
                </a:solidFill>
                <a:latin typeface="Montserrat"/>
                <a:ea typeface="Montserrat"/>
                <a:cs typeface="Montserrat"/>
                <a:sym typeface="Montserrat"/>
              </a:rPr>
              <a:t>Periods in which the models did </a:t>
            </a:r>
            <a:r>
              <a:rPr b="1" lang="en" sz="1500">
                <a:solidFill>
                  <a:schemeClr val="dk2"/>
                </a:solidFill>
                <a:latin typeface="Montserrat"/>
                <a:ea typeface="Montserrat"/>
                <a:cs typeface="Montserrat"/>
                <a:sym typeface="Montserrat"/>
              </a:rPr>
              <a:t>better </a:t>
            </a:r>
            <a:r>
              <a:rPr b="1" lang="en" sz="1500">
                <a:solidFill>
                  <a:schemeClr val="dk2"/>
                </a:solidFill>
                <a:latin typeface="Montserrat"/>
                <a:ea typeface="Montserrat"/>
                <a:cs typeface="Montserrat"/>
                <a:sym typeface="Montserrat"/>
              </a:rPr>
              <a:t>(short-mid term)</a:t>
            </a:r>
            <a:r>
              <a:rPr lang="en" sz="1500">
                <a:solidFill>
                  <a:schemeClr val="dk2"/>
                </a:solidFill>
                <a:latin typeface="Montserrat"/>
                <a:ea typeface="Montserrat"/>
                <a:cs typeface="Montserrat"/>
                <a:sym typeface="Montserrat"/>
              </a:rPr>
              <a:t> compensated for the </a:t>
            </a:r>
            <a:r>
              <a:rPr b="1" lang="en" sz="1500">
                <a:solidFill>
                  <a:schemeClr val="dk2"/>
                </a:solidFill>
                <a:latin typeface="Montserrat"/>
                <a:ea typeface="Montserrat"/>
                <a:cs typeface="Montserrat"/>
                <a:sym typeface="Montserrat"/>
              </a:rPr>
              <a:t>worst </a:t>
            </a:r>
            <a:r>
              <a:rPr lang="en" sz="1500">
                <a:solidFill>
                  <a:schemeClr val="dk2"/>
                </a:solidFill>
                <a:latin typeface="Montserrat"/>
                <a:ea typeface="Montserrat"/>
                <a:cs typeface="Montserrat"/>
                <a:sym typeface="Montserrat"/>
              </a:rPr>
              <a:t>results in the last period </a:t>
            </a:r>
            <a:r>
              <a:rPr b="1" lang="en" sz="1500">
                <a:solidFill>
                  <a:schemeClr val="dk2"/>
                </a:solidFill>
                <a:latin typeface="Montserrat"/>
                <a:ea typeface="Montserrat"/>
                <a:cs typeface="Montserrat"/>
                <a:sym typeface="Montserrat"/>
              </a:rPr>
              <a:t>(long term)</a:t>
            </a:r>
            <a:endParaRPr b="1" sz="1500">
              <a:solidFill>
                <a:schemeClr val="dk2"/>
              </a:solidFill>
              <a:latin typeface="Montserrat"/>
              <a:ea typeface="Montserrat"/>
              <a:cs typeface="Montserrat"/>
              <a:sym typeface="Montserra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g2b24c81f713_0_102"/>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testing phase</a:t>
            </a:r>
            <a:endParaRPr b="1">
              <a:latin typeface="Montserrat"/>
              <a:ea typeface="Montserrat"/>
              <a:cs typeface="Montserrat"/>
              <a:sym typeface="Montserrat"/>
            </a:endParaRPr>
          </a:p>
        </p:txBody>
      </p:sp>
      <p:sp>
        <p:nvSpPr>
          <p:cNvPr id="421" name="Google Shape;421;g2b24c81f713_0_102"/>
          <p:cNvSpPr txBox="1"/>
          <p:nvPr>
            <p:ph idx="4294967295" type="body"/>
          </p:nvPr>
        </p:nvSpPr>
        <p:spPr>
          <a:xfrm>
            <a:off x="6011100" y="187875"/>
            <a:ext cx="3111900" cy="9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latin typeface="Montserrat"/>
                <a:ea typeface="Montserrat"/>
                <a:cs typeface="Montserrat"/>
                <a:sym typeface="Montserrat"/>
              </a:rPr>
              <a:t>Short term:</a:t>
            </a:r>
            <a:r>
              <a:rPr lang="en" sz="1100">
                <a:latin typeface="Montserrat"/>
                <a:ea typeface="Montserrat"/>
                <a:cs typeface="Montserrat"/>
                <a:sym typeface="Montserrat"/>
              </a:rPr>
              <a:t> [one week, fifteen days]</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Short-mid term:</a:t>
            </a:r>
            <a:r>
              <a:rPr lang="en" sz="1100">
                <a:latin typeface="Montserrat"/>
                <a:ea typeface="Montserrat"/>
                <a:cs typeface="Montserrat"/>
                <a:sym typeface="Montserrat"/>
              </a:rPr>
              <a:t> [one week, one month]</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Long term:</a:t>
            </a:r>
            <a:r>
              <a:rPr lang="en" sz="1100">
                <a:latin typeface="Montserrat"/>
                <a:ea typeface="Montserrat"/>
                <a:cs typeface="Montserrat"/>
                <a:sym typeface="Montserrat"/>
              </a:rPr>
              <a:t> three months</a:t>
            </a:r>
            <a:endParaRPr sz="1100">
              <a:latin typeface="Montserrat"/>
              <a:ea typeface="Montserrat"/>
              <a:cs typeface="Montserrat"/>
              <a:sym typeface="Montserrat"/>
            </a:endParaRPr>
          </a:p>
        </p:txBody>
      </p:sp>
      <p:sp>
        <p:nvSpPr>
          <p:cNvPr id="422" name="Google Shape;422;g2b24c81f713_0_102"/>
          <p:cNvSpPr/>
          <p:nvPr/>
        </p:nvSpPr>
        <p:spPr>
          <a:xfrm>
            <a:off x="6040925" y="201700"/>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sp>
        <p:nvSpPr>
          <p:cNvPr id="423" name="Google Shape;423;g2b24c81f713_0_102"/>
          <p:cNvSpPr/>
          <p:nvPr/>
        </p:nvSpPr>
        <p:spPr>
          <a:xfrm rot="10800000">
            <a:off x="8844325" y="187875"/>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pic>
        <p:nvPicPr>
          <p:cNvPr id="424" name="Google Shape;424;g2b24c81f713_0_102"/>
          <p:cNvPicPr preferRelativeResize="0"/>
          <p:nvPr/>
        </p:nvPicPr>
        <p:blipFill rotWithShape="1">
          <a:blip r:embed="rId3">
            <a:alphaModFix/>
          </a:blip>
          <a:srcRect b="86192" l="4519" r="74604" t="0"/>
          <a:stretch/>
        </p:blipFill>
        <p:spPr>
          <a:xfrm>
            <a:off x="402600" y="2817275"/>
            <a:ext cx="2422799" cy="370425"/>
          </a:xfrm>
          <a:prstGeom prst="rect">
            <a:avLst/>
          </a:prstGeom>
          <a:noFill/>
          <a:ln>
            <a:noFill/>
          </a:ln>
        </p:spPr>
      </p:pic>
      <p:pic>
        <p:nvPicPr>
          <p:cNvPr id="425" name="Google Shape;425;g2b24c81f713_0_102"/>
          <p:cNvPicPr preferRelativeResize="0"/>
          <p:nvPr/>
        </p:nvPicPr>
        <p:blipFill rotWithShape="1">
          <a:blip r:embed="rId4">
            <a:alphaModFix/>
          </a:blip>
          <a:srcRect b="86385" l="37562" r="58255" t="3623"/>
          <a:stretch/>
        </p:blipFill>
        <p:spPr>
          <a:xfrm>
            <a:off x="1466863" y="2900541"/>
            <a:ext cx="356618" cy="266747"/>
          </a:xfrm>
          <a:prstGeom prst="rect">
            <a:avLst/>
          </a:prstGeom>
          <a:noFill/>
          <a:ln>
            <a:noFill/>
          </a:ln>
        </p:spPr>
      </p:pic>
      <p:pic>
        <p:nvPicPr>
          <p:cNvPr id="426" name="Google Shape;426;g2b24c81f713_0_102"/>
          <p:cNvPicPr preferRelativeResize="0"/>
          <p:nvPr/>
        </p:nvPicPr>
        <p:blipFill rotWithShape="1">
          <a:blip r:embed="rId3">
            <a:alphaModFix/>
          </a:blip>
          <a:srcRect b="13730" l="2285" r="96265" t="18260"/>
          <a:stretch/>
        </p:blipFill>
        <p:spPr>
          <a:xfrm>
            <a:off x="207824" y="3259900"/>
            <a:ext cx="142828" cy="1650025"/>
          </a:xfrm>
          <a:prstGeom prst="rect">
            <a:avLst/>
          </a:prstGeom>
          <a:noFill/>
          <a:ln>
            <a:noFill/>
          </a:ln>
        </p:spPr>
      </p:pic>
      <p:pic>
        <p:nvPicPr>
          <p:cNvPr id="427" name="Google Shape;427;g2b24c81f713_0_102"/>
          <p:cNvPicPr preferRelativeResize="0"/>
          <p:nvPr/>
        </p:nvPicPr>
        <p:blipFill rotWithShape="1">
          <a:blip r:embed="rId5">
            <a:alphaModFix/>
          </a:blip>
          <a:srcRect b="11198" l="734" r="98291" t="14390"/>
          <a:stretch/>
        </p:blipFill>
        <p:spPr>
          <a:xfrm>
            <a:off x="57325" y="3238387"/>
            <a:ext cx="100198" cy="1647664"/>
          </a:xfrm>
          <a:prstGeom prst="rect">
            <a:avLst/>
          </a:prstGeom>
          <a:noFill/>
          <a:ln>
            <a:noFill/>
          </a:ln>
        </p:spPr>
      </p:pic>
      <p:pic>
        <p:nvPicPr>
          <p:cNvPr id="428" name="Google Shape;428;g2b24c81f713_0_102"/>
          <p:cNvPicPr preferRelativeResize="0"/>
          <p:nvPr/>
        </p:nvPicPr>
        <p:blipFill rotWithShape="1">
          <a:blip r:embed="rId6">
            <a:alphaModFix/>
          </a:blip>
          <a:srcRect b="0" l="0" r="7986" t="3390"/>
          <a:stretch/>
        </p:blipFill>
        <p:spPr>
          <a:xfrm>
            <a:off x="0" y="943400"/>
            <a:ext cx="9090898" cy="2008800"/>
          </a:xfrm>
          <a:prstGeom prst="rect">
            <a:avLst/>
          </a:prstGeom>
          <a:noFill/>
          <a:ln>
            <a:noFill/>
          </a:ln>
        </p:spPr>
      </p:pic>
      <p:pic>
        <p:nvPicPr>
          <p:cNvPr id="429" name="Google Shape;429;g2b24c81f713_0_102"/>
          <p:cNvPicPr preferRelativeResize="0"/>
          <p:nvPr/>
        </p:nvPicPr>
        <p:blipFill rotWithShape="1">
          <a:blip r:embed="rId5">
            <a:alphaModFix/>
          </a:blip>
          <a:srcRect b="11198" l="71359" r="7396" t="14390"/>
          <a:stretch/>
        </p:blipFill>
        <p:spPr>
          <a:xfrm>
            <a:off x="4792325" y="3167300"/>
            <a:ext cx="2059203" cy="1789850"/>
          </a:xfrm>
          <a:prstGeom prst="rect">
            <a:avLst/>
          </a:prstGeom>
          <a:noFill/>
          <a:ln>
            <a:noFill/>
          </a:ln>
        </p:spPr>
      </p:pic>
      <p:pic>
        <p:nvPicPr>
          <p:cNvPr id="430" name="Google Shape;430;g2b24c81f713_0_102"/>
          <p:cNvPicPr preferRelativeResize="0"/>
          <p:nvPr/>
        </p:nvPicPr>
        <p:blipFill rotWithShape="1">
          <a:blip r:embed="rId5">
            <a:alphaModFix/>
          </a:blip>
          <a:srcRect b="11198" l="48572" r="29850" t="14390"/>
          <a:stretch/>
        </p:blipFill>
        <p:spPr>
          <a:xfrm>
            <a:off x="2569000" y="3167300"/>
            <a:ext cx="2104023" cy="1789850"/>
          </a:xfrm>
          <a:prstGeom prst="rect">
            <a:avLst/>
          </a:prstGeom>
          <a:noFill/>
          <a:ln>
            <a:noFill/>
          </a:ln>
        </p:spPr>
      </p:pic>
      <p:pic>
        <p:nvPicPr>
          <p:cNvPr id="431" name="Google Shape;431;g2b24c81f713_0_102"/>
          <p:cNvPicPr preferRelativeResize="0"/>
          <p:nvPr/>
        </p:nvPicPr>
        <p:blipFill rotWithShape="1">
          <a:blip r:embed="rId5">
            <a:alphaModFix/>
          </a:blip>
          <a:srcRect b="11198" l="25957" r="52997" t="14390"/>
          <a:stretch/>
        </p:blipFill>
        <p:spPr>
          <a:xfrm>
            <a:off x="350650" y="3167300"/>
            <a:ext cx="2059203" cy="1789850"/>
          </a:xfrm>
          <a:prstGeom prst="rect">
            <a:avLst/>
          </a:prstGeom>
          <a:noFill/>
          <a:ln>
            <a:noFill/>
          </a:ln>
        </p:spPr>
      </p:pic>
      <p:pic>
        <p:nvPicPr>
          <p:cNvPr id="432" name="Google Shape;432;g2b24c81f713_0_102"/>
          <p:cNvPicPr preferRelativeResize="0"/>
          <p:nvPr/>
        </p:nvPicPr>
        <p:blipFill rotWithShape="1">
          <a:blip r:embed="rId5">
            <a:alphaModFix/>
          </a:blip>
          <a:srcRect b="11198" l="3236" r="75691" t="14390"/>
          <a:stretch/>
        </p:blipFill>
        <p:spPr>
          <a:xfrm>
            <a:off x="7003025" y="3167300"/>
            <a:ext cx="2046648" cy="1781600"/>
          </a:xfrm>
          <a:prstGeom prst="rect">
            <a:avLst/>
          </a:prstGeom>
          <a:noFill/>
          <a:ln>
            <a:noFill/>
          </a:ln>
        </p:spPr>
      </p:pic>
      <p:pic>
        <p:nvPicPr>
          <p:cNvPr id="433" name="Google Shape;433;g2b24c81f713_0_102"/>
          <p:cNvPicPr preferRelativeResize="0"/>
          <p:nvPr/>
        </p:nvPicPr>
        <p:blipFill rotWithShape="1">
          <a:blip r:embed="rId6">
            <a:alphaModFix/>
          </a:blip>
          <a:srcRect b="7329" l="772" r="7213" t="87171"/>
          <a:stretch/>
        </p:blipFill>
        <p:spPr>
          <a:xfrm>
            <a:off x="76200" y="4965900"/>
            <a:ext cx="9067802" cy="114350"/>
          </a:xfrm>
          <a:prstGeom prst="rect">
            <a:avLst/>
          </a:prstGeom>
          <a:noFill/>
          <a:ln>
            <a:noFill/>
          </a:ln>
        </p:spPr>
      </p:pic>
      <p:pic>
        <p:nvPicPr>
          <p:cNvPr id="434" name="Google Shape;434;g2b24c81f713_0_102"/>
          <p:cNvPicPr preferRelativeResize="0"/>
          <p:nvPr/>
        </p:nvPicPr>
        <p:blipFill rotWithShape="1">
          <a:blip r:embed="rId5">
            <a:alphaModFix/>
          </a:blip>
          <a:srcRect b="15137" l="3805" r="95163" t="48068"/>
          <a:stretch/>
        </p:blipFill>
        <p:spPr>
          <a:xfrm>
            <a:off x="1523050" y="3542575"/>
            <a:ext cx="121001" cy="1320575"/>
          </a:xfrm>
          <a:prstGeom prst="rect">
            <a:avLst/>
          </a:prstGeom>
          <a:noFill/>
          <a:ln>
            <a:noFill/>
          </a:ln>
        </p:spPr>
      </p:pic>
      <p:pic>
        <p:nvPicPr>
          <p:cNvPr id="435" name="Google Shape;435;g2b24c81f713_0_102"/>
          <p:cNvPicPr preferRelativeResize="0"/>
          <p:nvPr/>
        </p:nvPicPr>
        <p:blipFill rotWithShape="1">
          <a:blip r:embed="rId5">
            <a:alphaModFix/>
          </a:blip>
          <a:srcRect b="15138" l="3805" r="95163" t="48064"/>
          <a:stretch/>
        </p:blipFill>
        <p:spPr>
          <a:xfrm>
            <a:off x="2035200" y="3364825"/>
            <a:ext cx="121001" cy="1498325"/>
          </a:xfrm>
          <a:prstGeom prst="rect">
            <a:avLst/>
          </a:prstGeom>
          <a:noFill/>
          <a:ln>
            <a:noFill/>
          </a:ln>
        </p:spPr>
      </p:pic>
      <p:pic>
        <p:nvPicPr>
          <p:cNvPr id="436" name="Google Shape;436;g2b24c81f713_0_102"/>
          <p:cNvPicPr preferRelativeResize="0"/>
          <p:nvPr/>
        </p:nvPicPr>
        <p:blipFill rotWithShape="1">
          <a:blip r:embed="rId5">
            <a:alphaModFix/>
          </a:blip>
          <a:srcRect b="15131" l="38066" r="60909" t="30458"/>
          <a:stretch/>
        </p:blipFill>
        <p:spPr>
          <a:xfrm>
            <a:off x="3854650" y="3855850"/>
            <a:ext cx="110725" cy="1007300"/>
          </a:xfrm>
          <a:prstGeom prst="rect">
            <a:avLst/>
          </a:prstGeom>
          <a:noFill/>
          <a:ln>
            <a:noFill/>
          </a:ln>
        </p:spPr>
      </p:pic>
      <p:pic>
        <p:nvPicPr>
          <p:cNvPr id="437" name="Google Shape;437;g2b24c81f713_0_102"/>
          <p:cNvPicPr preferRelativeResize="0"/>
          <p:nvPr/>
        </p:nvPicPr>
        <p:blipFill rotWithShape="1">
          <a:blip r:embed="rId5">
            <a:alphaModFix/>
          </a:blip>
          <a:srcRect b="15131" l="38066" r="60909" t="30458"/>
          <a:stretch/>
        </p:blipFill>
        <p:spPr>
          <a:xfrm>
            <a:off x="4364050" y="3354200"/>
            <a:ext cx="110725" cy="1508950"/>
          </a:xfrm>
          <a:prstGeom prst="rect">
            <a:avLst/>
          </a:prstGeom>
          <a:noFill/>
          <a:ln>
            <a:noFill/>
          </a:ln>
        </p:spPr>
      </p:pic>
      <p:pic>
        <p:nvPicPr>
          <p:cNvPr id="438" name="Google Shape;438;g2b24c81f713_0_102"/>
          <p:cNvPicPr preferRelativeResize="0"/>
          <p:nvPr/>
        </p:nvPicPr>
        <p:blipFill rotWithShape="1">
          <a:blip r:embed="rId5">
            <a:alphaModFix/>
          </a:blip>
          <a:srcRect b="15111" l="67025" r="31893" t="22156"/>
          <a:stretch/>
        </p:blipFill>
        <p:spPr>
          <a:xfrm>
            <a:off x="6166500" y="4449950"/>
            <a:ext cx="105375" cy="413200"/>
          </a:xfrm>
          <a:prstGeom prst="rect">
            <a:avLst/>
          </a:prstGeom>
          <a:noFill/>
          <a:ln>
            <a:noFill/>
          </a:ln>
        </p:spPr>
      </p:pic>
      <p:pic>
        <p:nvPicPr>
          <p:cNvPr id="439" name="Google Shape;439;g2b24c81f713_0_102"/>
          <p:cNvPicPr preferRelativeResize="0"/>
          <p:nvPr/>
        </p:nvPicPr>
        <p:blipFill rotWithShape="1">
          <a:blip r:embed="rId5">
            <a:alphaModFix/>
          </a:blip>
          <a:srcRect b="15111" l="67025" r="31893" t="22156"/>
          <a:stretch/>
        </p:blipFill>
        <p:spPr>
          <a:xfrm>
            <a:off x="6674675" y="3483175"/>
            <a:ext cx="105375" cy="1379975"/>
          </a:xfrm>
          <a:prstGeom prst="rect">
            <a:avLst/>
          </a:prstGeom>
          <a:noFill/>
          <a:ln>
            <a:noFill/>
          </a:ln>
        </p:spPr>
      </p:pic>
      <p:pic>
        <p:nvPicPr>
          <p:cNvPr id="440" name="Google Shape;440;g2b24c81f713_0_102"/>
          <p:cNvPicPr preferRelativeResize="0"/>
          <p:nvPr/>
        </p:nvPicPr>
        <p:blipFill rotWithShape="1">
          <a:blip r:embed="rId5">
            <a:alphaModFix/>
          </a:blip>
          <a:srcRect b="15237" l="90750" r="8107" t="27648"/>
          <a:stretch/>
        </p:blipFill>
        <p:spPr>
          <a:xfrm>
            <a:off x="7055550" y="3971325"/>
            <a:ext cx="110725" cy="883975"/>
          </a:xfrm>
          <a:prstGeom prst="rect">
            <a:avLst/>
          </a:prstGeom>
          <a:noFill/>
          <a:ln>
            <a:noFill/>
          </a:ln>
        </p:spPr>
      </p:pic>
      <p:pic>
        <p:nvPicPr>
          <p:cNvPr id="441" name="Google Shape;441;g2b24c81f713_0_102"/>
          <p:cNvPicPr preferRelativeResize="0"/>
          <p:nvPr/>
        </p:nvPicPr>
        <p:blipFill rotWithShape="1">
          <a:blip r:embed="rId5">
            <a:alphaModFix/>
          </a:blip>
          <a:srcRect b="15237" l="90750" r="8107" t="27648"/>
          <a:stretch/>
        </p:blipFill>
        <p:spPr>
          <a:xfrm>
            <a:off x="7560375" y="4143375"/>
            <a:ext cx="110725" cy="711925"/>
          </a:xfrm>
          <a:prstGeom prst="rect">
            <a:avLst/>
          </a:prstGeom>
          <a:noFill/>
          <a:ln>
            <a:noFill/>
          </a:ln>
        </p:spPr>
      </p:pic>
      <p:pic>
        <p:nvPicPr>
          <p:cNvPr id="442" name="Google Shape;442;g2b24c81f713_0_102"/>
          <p:cNvPicPr preferRelativeResize="0"/>
          <p:nvPr/>
        </p:nvPicPr>
        <p:blipFill rotWithShape="1">
          <a:blip r:embed="rId5">
            <a:alphaModFix/>
          </a:blip>
          <a:srcRect b="15237" l="90750" r="8107" t="27648"/>
          <a:stretch/>
        </p:blipFill>
        <p:spPr>
          <a:xfrm>
            <a:off x="8071550" y="3748625"/>
            <a:ext cx="110725" cy="1106675"/>
          </a:xfrm>
          <a:prstGeom prst="rect">
            <a:avLst/>
          </a:prstGeom>
          <a:noFill/>
          <a:ln>
            <a:noFill/>
          </a:ln>
        </p:spPr>
      </p:pic>
      <p:pic>
        <p:nvPicPr>
          <p:cNvPr id="443" name="Google Shape;443;g2b24c81f713_0_102"/>
          <p:cNvPicPr preferRelativeResize="0"/>
          <p:nvPr/>
        </p:nvPicPr>
        <p:blipFill rotWithShape="1">
          <a:blip r:embed="rId5">
            <a:alphaModFix/>
          </a:blip>
          <a:srcRect b="15237" l="90750" r="8107" t="27648"/>
          <a:stretch/>
        </p:blipFill>
        <p:spPr>
          <a:xfrm>
            <a:off x="8576375" y="3958175"/>
            <a:ext cx="110725" cy="8971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pic>
        <p:nvPicPr>
          <p:cNvPr id="448" name="Google Shape;448;g2a7c40ec614_0_1"/>
          <p:cNvPicPr preferRelativeResize="0"/>
          <p:nvPr/>
        </p:nvPicPr>
        <p:blipFill rotWithShape="1">
          <a:blip r:embed="rId3">
            <a:alphaModFix/>
          </a:blip>
          <a:srcRect b="6472" l="0" r="3446" t="0"/>
          <a:stretch/>
        </p:blipFill>
        <p:spPr>
          <a:xfrm>
            <a:off x="304800" y="728025"/>
            <a:ext cx="8125875" cy="2763500"/>
          </a:xfrm>
          <a:prstGeom prst="rect">
            <a:avLst/>
          </a:prstGeom>
          <a:noFill/>
          <a:ln>
            <a:noFill/>
          </a:ln>
        </p:spPr>
      </p:pic>
      <p:sp>
        <p:nvSpPr>
          <p:cNvPr id="449" name="Google Shape;449;g2a7c40ec614_0_1"/>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testing phase</a:t>
            </a:r>
            <a:endParaRPr b="1">
              <a:latin typeface="Montserrat"/>
              <a:ea typeface="Montserrat"/>
              <a:cs typeface="Montserrat"/>
              <a:sym typeface="Montserrat"/>
            </a:endParaRPr>
          </a:p>
        </p:txBody>
      </p:sp>
      <p:pic>
        <p:nvPicPr>
          <p:cNvPr id="450" name="Google Shape;450;g2a7c40ec614_0_1"/>
          <p:cNvPicPr preferRelativeResize="0"/>
          <p:nvPr/>
        </p:nvPicPr>
        <p:blipFill>
          <a:blip r:embed="rId4">
            <a:alphaModFix/>
          </a:blip>
          <a:stretch>
            <a:fillRect/>
          </a:stretch>
        </p:blipFill>
        <p:spPr>
          <a:xfrm>
            <a:off x="2388972" y="2061833"/>
            <a:ext cx="171042" cy="613916"/>
          </a:xfrm>
          <a:prstGeom prst="rect">
            <a:avLst/>
          </a:prstGeom>
          <a:noFill/>
          <a:ln>
            <a:noFill/>
          </a:ln>
        </p:spPr>
      </p:pic>
      <p:pic>
        <p:nvPicPr>
          <p:cNvPr id="451" name="Google Shape;451;g2a7c40ec614_0_1"/>
          <p:cNvPicPr preferRelativeResize="0"/>
          <p:nvPr/>
        </p:nvPicPr>
        <p:blipFill>
          <a:blip r:embed="rId4">
            <a:alphaModFix/>
          </a:blip>
          <a:stretch>
            <a:fillRect/>
          </a:stretch>
        </p:blipFill>
        <p:spPr>
          <a:xfrm>
            <a:off x="4362338" y="2061833"/>
            <a:ext cx="171042" cy="613916"/>
          </a:xfrm>
          <a:prstGeom prst="rect">
            <a:avLst/>
          </a:prstGeom>
          <a:noFill/>
          <a:ln>
            <a:noFill/>
          </a:ln>
        </p:spPr>
      </p:pic>
      <p:pic>
        <p:nvPicPr>
          <p:cNvPr id="452" name="Google Shape;452;g2a7c40ec614_0_1"/>
          <p:cNvPicPr preferRelativeResize="0"/>
          <p:nvPr/>
        </p:nvPicPr>
        <p:blipFill>
          <a:blip r:embed="rId4">
            <a:alphaModFix/>
          </a:blip>
          <a:stretch>
            <a:fillRect/>
          </a:stretch>
        </p:blipFill>
        <p:spPr>
          <a:xfrm>
            <a:off x="6335705" y="2061833"/>
            <a:ext cx="171042" cy="613916"/>
          </a:xfrm>
          <a:prstGeom prst="rect">
            <a:avLst/>
          </a:prstGeom>
          <a:noFill/>
          <a:ln>
            <a:noFill/>
          </a:ln>
        </p:spPr>
      </p:pic>
      <p:sp>
        <p:nvSpPr>
          <p:cNvPr id="453" name="Google Shape;453;g2a7c40ec614_0_1"/>
          <p:cNvSpPr txBox="1"/>
          <p:nvPr>
            <p:ph idx="4294967295" type="body"/>
          </p:nvPr>
        </p:nvSpPr>
        <p:spPr>
          <a:xfrm>
            <a:off x="220900" y="3561900"/>
            <a:ext cx="5695800" cy="1429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Higher </a:t>
            </a:r>
            <a:r>
              <a:rPr lang="en" sz="1500">
                <a:latin typeface="Montserrat"/>
                <a:ea typeface="Montserrat"/>
                <a:cs typeface="Montserrat"/>
                <a:sym typeface="Montserrat"/>
              </a:rPr>
              <a:t>in the short-term </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Lower </a:t>
            </a:r>
            <a:r>
              <a:rPr lang="en" sz="1500">
                <a:latin typeface="Montserrat"/>
                <a:ea typeface="Montserrat"/>
                <a:cs typeface="Montserrat"/>
                <a:sym typeface="Montserrat"/>
              </a:rPr>
              <a:t>in the long-term</a:t>
            </a:r>
            <a:endParaRPr sz="1500">
              <a:latin typeface="Montserrat"/>
              <a:ea typeface="Montserrat"/>
              <a:cs typeface="Montserrat"/>
              <a:sym typeface="Montserrat"/>
            </a:endParaRPr>
          </a:p>
        </p:txBody>
      </p:sp>
      <p:sp>
        <p:nvSpPr>
          <p:cNvPr id="454" name="Google Shape;454;g2a7c40ec614_0_1"/>
          <p:cNvSpPr txBox="1"/>
          <p:nvPr>
            <p:ph idx="4294967295" type="body"/>
          </p:nvPr>
        </p:nvSpPr>
        <p:spPr>
          <a:xfrm>
            <a:off x="6011100" y="187875"/>
            <a:ext cx="3111900" cy="9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latin typeface="Montserrat"/>
                <a:ea typeface="Montserrat"/>
                <a:cs typeface="Montserrat"/>
                <a:sym typeface="Montserrat"/>
              </a:rPr>
              <a:t>Short term:</a:t>
            </a:r>
            <a:r>
              <a:rPr lang="en" sz="1100">
                <a:latin typeface="Montserrat"/>
                <a:ea typeface="Montserrat"/>
                <a:cs typeface="Montserrat"/>
                <a:sym typeface="Montserrat"/>
              </a:rPr>
              <a:t> [one week, fifteen days]</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Short-mid term:</a:t>
            </a:r>
            <a:r>
              <a:rPr lang="en" sz="1100">
                <a:latin typeface="Montserrat"/>
                <a:ea typeface="Montserrat"/>
                <a:cs typeface="Montserrat"/>
                <a:sym typeface="Montserrat"/>
              </a:rPr>
              <a:t> [one week, one month]</a:t>
            </a:r>
            <a:endParaRPr sz="1100">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b="1" lang="en" sz="1100">
                <a:latin typeface="Montserrat"/>
                <a:ea typeface="Montserrat"/>
                <a:cs typeface="Montserrat"/>
                <a:sym typeface="Montserrat"/>
              </a:rPr>
              <a:t>Long term:</a:t>
            </a:r>
            <a:r>
              <a:rPr lang="en" sz="1100">
                <a:latin typeface="Montserrat"/>
                <a:ea typeface="Montserrat"/>
                <a:cs typeface="Montserrat"/>
                <a:sym typeface="Montserrat"/>
              </a:rPr>
              <a:t> three months</a:t>
            </a:r>
            <a:endParaRPr sz="1100">
              <a:latin typeface="Montserrat"/>
              <a:ea typeface="Montserrat"/>
              <a:cs typeface="Montserrat"/>
              <a:sym typeface="Montserrat"/>
            </a:endParaRPr>
          </a:p>
          <a:p>
            <a:pPr indent="0" lvl="0" marL="0" rtl="0" algn="l">
              <a:spcBef>
                <a:spcPts val="0"/>
              </a:spcBef>
              <a:spcAft>
                <a:spcPts val="0"/>
              </a:spcAft>
              <a:buNone/>
            </a:pPr>
            <a:r>
              <a:t/>
            </a:r>
            <a:endParaRPr b="1" sz="1100">
              <a:latin typeface="Montserrat"/>
              <a:ea typeface="Montserrat"/>
              <a:cs typeface="Montserrat"/>
              <a:sym typeface="Montserrat"/>
            </a:endParaRPr>
          </a:p>
        </p:txBody>
      </p:sp>
      <p:sp>
        <p:nvSpPr>
          <p:cNvPr id="455" name="Google Shape;455;g2a7c40ec614_0_1"/>
          <p:cNvSpPr/>
          <p:nvPr/>
        </p:nvSpPr>
        <p:spPr>
          <a:xfrm>
            <a:off x="6040925" y="201700"/>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sp>
        <p:nvSpPr>
          <p:cNvPr id="456" name="Google Shape;456;g2a7c40ec614_0_1"/>
          <p:cNvSpPr/>
          <p:nvPr/>
        </p:nvSpPr>
        <p:spPr>
          <a:xfrm rot="10800000">
            <a:off x="8844325" y="187875"/>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2a8be63b007_0_121"/>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3 - Final scores: testing phase</a:t>
            </a:r>
            <a:endParaRPr b="1">
              <a:latin typeface="Montserrat"/>
              <a:ea typeface="Montserrat"/>
              <a:cs typeface="Montserrat"/>
              <a:sym typeface="Montserrat"/>
            </a:endParaRPr>
          </a:p>
        </p:txBody>
      </p:sp>
      <p:pic>
        <p:nvPicPr>
          <p:cNvPr id="462" name="Google Shape;462;g2a8be63b007_0_121"/>
          <p:cNvPicPr preferRelativeResize="0"/>
          <p:nvPr/>
        </p:nvPicPr>
        <p:blipFill rotWithShape="1">
          <a:blip r:embed="rId3">
            <a:alphaModFix/>
          </a:blip>
          <a:srcRect b="27414" l="42402" r="30468" t="17546"/>
          <a:stretch/>
        </p:blipFill>
        <p:spPr>
          <a:xfrm>
            <a:off x="6347451" y="3491513"/>
            <a:ext cx="1409199" cy="1569974"/>
          </a:xfrm>
          <a:prstGeom prst="rect">
            <a:avLst/>
          </a:prstGeom>
          <a:noFill/>
          <a:ln>
            <a:noFill/>
          </a:ln>
        </p:spPr>
      </p:pic>
      <p:pic>
        <p:nvPicPr>
          <p:cNvPr id="463" name="Google Shape;463;g2a8be63b007_0_121"/>
          <p:cNvPicPr preferRelativeResize="0"/>
          <p:nvPr/>
        </p:nvPicPr>
        <p:blipFill rotWithShape="1">
          <a:blip r:embed="rId4">
            <a:alphaModFix/>
          </a:blip>
          <a:srcRect b="6472" l="0" r="3446" t="0"/>
          <a:stretch/>
        </p:blipFill>
        <p:spPr>
          <a:xfrm>
            <a:off x="304800" y="728025"/>
            <a:ext cx="8125875" cy="2763500"/>
          </a:xfrm>
          <a:prstGeom prst="rect">
            <a:avLst/>
          </a:prstGeom>
          <a:noFill/>
          <a:ln>
            <a:noFill/>
          </a:ln>
        </p:spPr>
      </p:pic>
      <p:pic>
        <p:nvPicPr>
          <p:cNvPr id="464" name="Google Shape;464;g2a8be63b007_0_121"/>
          <p:cNvPicPr preferRelativeResize="0"/>
          <p:nvPr/>
        </p:nvPicPr>
        <p:blipFill>
          <a:blip r:embed="rId5">
            <a:alphaModFix/>
          </a:blip>
          <a:stretch>
            <a:fillRect/>
          </a:stretch>
        </p:blipFill>
        <p:spPr>
          <a:xfrm>
            <a:off x="2388972" y="2061833"/>
            <a:ext cx="171042" cy="613916"/>
          </a:xfrm>
          <a:prstGeom prst="rect">
            <a:avLst/>
          </a:prstGeom>
          <a:noFill/>
          <a:ln>
            <a:noFill/>
          </a:ln>
        </p:spPr>
      </p:pic>
      <p:pic>
        <p:nvPicPr>
          <p:cNvPr id="465" name="Google Shape;465;g2a8be63b007_0_121"/>
          <p:cNvPicPr preferRelativeResize="0"/>
          <p:nvPr/>
        </p:nvPicPr>
        <p:blipFill>
          <a:blip r:embed="rId5">
            <a:alphaModFix/>
          </a:blip>
          <a:stretch>
            <a:fillRect/>
          </a:stretch>
        </p:blipFill>
        <p:spPr>
          <a:xfrm>
            <a:off x="4362338" y="2061833"/>
            <a:ext cx="171042" cy="613916"/>
          </a:xfrm>
          <a:prstGeom prst="rect">
            <a:avLst/>
          </a:prstGeom>
          <a:noFill/>
          <a:ln>
            <a:noFill/>
          </a:ln>
        </p:spPr>
      </p:pic>
      <p:pic>
        <p:nvPicPr>
          <p:cNvPr id="466" name="Google Shape;466;g2a8be63b007_0_121"/>
          <p:cNvPicPr preferRelativeResize="0"/>
          <p:nvPr/>
        </p:nvPicPr>
        <p:blipFill>
          <a:blip r:embed="rId5">
            <a:alphaModFix/>
          </a:blip>
          <a:stretch>
            <a:fillRect/>
          </a:stretch>
        </p:blipFill>
        <p:spPr>
          <a:xfrm>
            <a:off x="6335705" y="2061833"/>
            <a:ext cx="171042" cy="613916"/>
          </a:xfrm>
          <a:prstGeom prst="rect">
            <a:avLst/>
          </a:prstGeom>
          <a:noFill/>
          <a:ln>
            <a:noFill/>
          </a:ln>
        </p:spPr>
      </p:pic>
      <p:sp>
        <p:nvSpPr>
          <p:cNvPr id="467" name="Google Shape;467;g2a8be63b007_0_121"/>
          <p:cNvSpPr txBox="1"/>
          <p:nvPr>
            <p:ph idx="4294967295" type="body"/>
          </p:nvPr>
        </p:nvSpPr>
        <p:spPr>
          <a:xfrm>
            <a:off x="220900" y="3561900"/>
            <a:ext cx="6045600" cy="1429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Higher </a:t>
            </a:r>
            <a:r>
              <a:rPr lang="en" sz="1500">
                <a:latin typeface="Montserrat"/>
                <a:ea typeface="Montserrat"/>
                <a:cs typeface="Montserrat"/>
                <a:sym typeface="Montserrat"/>
              </a:rPr>
              <a:t>in the short-term </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Lower </a:t>
            </a:r>
            <a:r>
              <a:rPr lang="en" sz="1500">
                <a:latin typeface="Montserrat"/>
                <a:ea typeface="Montserrat"/>
                <a:cs typeface="Montserrat"/>
                <a:sym typeface="Montserrat"/>
              </a:rPr>
              <a:t>in the long-term</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Linear models have a </a:t>
            </a:r>
            <a:r>
              <a:rPr b="1" lang="en" sz="1500">
                <a:latin typeface="Montserrat"/>
                <a:ea typeface="Montserrat"/>
                <a:cs typeface="Montserrat"/>
                <a:sym typeface="Montserrat"/>
              </a:rPr>
              <a:t>higher accuracy </a:t>
            </a:r>
            <a:r>
              <a:rPr lang="en" sz="1500">
                <a:latin typeface="Montserrat"/>
                <a:ea typeface="Montserrat"/>
                <a:cs typeface="Montserrat"/>
                <a:sym typeface="Montserrat"/>
              </a:rPr>
              <a:t>than tree-based models</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Probably because because of the smoother curves</a:t>
            </a:r>
            <a:endParaRPr sz="1500">
              <a:latin typeface="Montserrat"/>
              <a:ea typeface="Montserrat"/>
              <a:cs typeface="Montserrat"/>
              <a:sym typeface="Montserrat"/>
            </a:endParaRPr>
          </a:p>
        </p:txBody>
      </p:sp>
      <p:sp>
        <p:nvSpPr>
          <p:cNvPr id="468" name="Google Shape;468;g2a8be63b007_0_121"/>
          <p:cNvSpPr txBox="1"/>
          <p:nvPr>
            <p:ph idx="4294967295" type="body"/>
          </p:nvPr>
        </p:nvSpPr>
        <p:spPr>
          <a:xfrm>
            <a:off x="6011100" y="187875"/>
            <a:ext cx="3111900" cy="9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latin typeface="Montserrat"/>
                <a:ea typeface="Montserrat"/>
                <a:cs typeface="Montserrat"/>
                <a:sym typeface="Montserrat"/>
              </a:rPr>
              <a:t>Short term:</a:t>
            </a:r>
            <a:r>
              <a:rPr lang="en" sz="1100">
                <a:latin typeface="Montserrat"/>
                <a:ea typeface="Montserrat"/>
                <a:cs typeface="Montserrat"/>
                <a:sym typeface="Montserrat"/>
              </a:rPr>
              <a:t> [one week, fifteen days]</a:t>
            </a:r>
            <a:endParaRPr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Short-mid term:</a:t>
            </a:r>
            <a:r>
              <a:rPr lang="en" sz="1100">
                <a:latin typeface="Montserrat"/>
                <a:ea typeface="Montserrat"/>
                <a:cs typeface="Montserrat"/>
                <a:sym typeface="Montserrat"/>
              </a:rPr>
              <a:t> [one week, one month]</a:t>
            </a:r>
            <a:endParaRPr sz="1100">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b="1" lang="en" sz="1100">
                <a:latin typeface="Montserrat"/>
                <a:ea typeface="Montserrat"/>
                <a:cs typeface="Montserrat"/>
                <a:sym typeface="Montserrat"/>
              </a:rPr>
              <a:t>Long term:</a:t>
            </a:r>
            <a:r>
              <a:rPr lang="en" sz="1100">
                <a:latin typeface="Montserrat"/>
                <a:ea typeface="Montserrat"/>
                <a:cs typeface="Montserrat"/>
                <a:sym typeface="Montserrat"/>
              </a:rPr>
              <a:t> three months</a:t>
            </a:r>
            <a:endParaRPr sz="1100">
              <a:latin typeface="Montserrat"/>
              <a:ea typeface="Montserrat"/>
              <a:cs typeface="Montserrat"/>
              <a:sym typeface="Montserrat"/>
            </a:endParaRPr>
          </a:p>
          <a:p>
            <a:pPr indent="0" lvl="0" marL="0" rtl="0" algn="l">
              <a:spcBef>
                <a:spcPts val="0"/>
              </a:spcBef>
              <a:spcAft>
                <a:spcPts val="0"/>
              </a:spcAft>
              <a:buNone/>
            </a:pPr>
            <a:r>
              <a:t/>
            </a:r>
            <a:endParaRPr b="1" sz="1100">
              <a:latin typeface="Montserrat"/>
              <a:ea typeface="Montserrat"/>
              <a:cs typeface="Montserrat"/>
              <a:sym typeface="Montserrat"/>
            </a:endParaRPr>
          </a:p>
        </p:txBody>
      </p:sp>
      <p:sp>
        <p:nvSpPr>
          <p:cNvPr id="469" name="Google Shape;469;g2a8be63b007_0_121"/>
          <p:cNvSpPr/>
          <p:nvPr/>
        </p:nvSpPr>
        <p:spPr>
          <a:xfrm>
            <a:off x="6040925" y="201700"/>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sp>
        <p:nvSpPr>
          <p:cNvPr id="470" name="Google Shape;470;g2a8be63b007_0_121"/>
          <p:cNvSpPr/>
          <p:nvPr/>
        </p:nvSpPr>
        <p:spPr>
          <a:xfrm rot="10800000">
            <a:off x="8844325" y="187875"/>
            <a:ext cx="144000" cy="7011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FA09F"/>
              </a:solidFill>
            </a:endParaRPr>
          </a:p>
        </p:txBody>
      </p:sp>
      <p:pic>
        <p:nvPicPr>
          <p:cNvPr id="471" name="Google Shape;471;g2a8be63b007_0_121"/>
          <p:cNvPicPr preferRelativeResize="0"/>
          <p:nvPr/>
        </p:nvPicPr>
        <p:blipFill rotWithShape="1">
          <a:blip r:embed="rId6">
            <a:alphaModFix/>
          </a:blip>
          <a:srcRect b="59371" l="91665" r="461" t="20151"/>
          <a:stretch/>
        </p:blipFill>
        <p:spPr>
          <a:xfrm>
            <a:off x="7925425" y="3980100"/>
            <a:ext cx="918892" cy="5928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g2a0c6f9b0a2_0_109"/>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Conclusions</a:t>
            </a:r>
            <a:endParaRPr b="1">
              <a:latin typeface="Montserrat"/>
              <a:ea typeface="Montserrat"/>
              <a:cs typeface="Montserrat"/>
              <a:sym typeface="Montserrat"/>
            </a:endParaRPr>
          </a:p>
        </p:txBody>
      </p:sp>
      <p:sp>
        <p:nvSpPr>
          <p:cNvPr id="477" name="Google Shape;477;g2a0c6f9b0a2_0_109"/>
          <p:cNvSpPr txBox="1"/>
          <p:nvPr>
            <p:ph idx="4294967295" type="body"/>
          </p:nvPr>
        </p:nvSpPr>
        <p:spPr>
          <a:xfrm>
            <a:off x="311700" y="945300"/>
            <a:ext cx="8520600" cy="4048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Splitting method</a:t>
            </a:r>
            <a:endParaRPr b="1"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Better those that consider a shorter period (e.g. Single Split)</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Features</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Depend on the type of model</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b="1" lang="en" sz="1500">
                <a:latin typeface="Montserrat"/>
                <a:ea typeface="Montserrat"/>
                <a:cs typeface="Montserrat"/>
                <a:sym typeface="Montserrat"/>
              </a:rPr>
              <a:t>In general:</a:t>
            </a:r>
            <a:r>
              <a:rPr lang="en" sz="1500">
                <a:latin typeface="Montserrat"/>
                <a:ea typeface="Montserrat"/>
                <a:cs typeface="Montserrat"/>
                <a:sym typeface="Montserrat"/>
              </a:rPr>
              <a:t> </a:t>
            </a:r>
            <a:r>
              <a:rPr lang="en" sz="1500">
                <a:latin typeface="Montserrat"/>
                <a:ea typeface="Montserrat"/>
                <a:cs typeface="Montserrat"/>
                <a:sym typeface="Montserrat"/>
              </a:rPr>
              <a:t> blockchain-related features brought slight improvements</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Models</a:t>
            </a:r>
            <a:endParaRPr b="1"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Better in the s</a:t>
            </a:r>
            <a:r>
              <a:rPr lang="en" sz="1500">
                <a:latin typeface="Montserrat"/>
                <a:ea typeface="Montserrat"/>
                <a:cs typeface="Montserrat"/>
                <a:sym typeface="Montserrat"/>
              </a:rPr>
              <a:t>hort-medium term (especially </a:t>
            </a:r>
            <a:r>
              <a:rPr b="1" lang="en" sz="1500">
                <a:latin typeface="Montserrat"/>
                <a:ea typeface="Montserrat"/>
                <a:cs typeface="Montserrat"/>
                <a:sym typeface="Montserrat"/>
              </a:rPr>
              <a:t>tree-based models</a:t>
            </a:r>
            <a:r>
              <a:rPr lang="en" sz="1500">
                <a:latin typeface="Montserrat"/>
                <a:ea typeface="Montserrat"/>
                <a:cs typeface="Montserrat"/>
                <a:sym typeface="Montserrat"/>
              </a:rPr>
              <a:t>)</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As time period increase performance begins to degrade</a:t>
            </a:r>
            <a:endParaRPr sz="15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g2a668859f7c_0_760"/>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Outline</a:t>
            </a:r>
            <a:endParaRPr b="1">
              <a:latin typeface="Montserrat"/>
              <a:ea typeface="Montserrat"/>
              <a:cs typeface="Montserrat"/>
              <a:sym typeface="Montserrat"/>
            </a:endParaRPr>
          </a:p>
        </p:txBody>
      </p:sp>
      <p:sp>
        <p:nvSpPr>
          <p:cNvPr id="84" name="Google Shape;84;g2a668859f7c_0_760"/>
          <p:cNvSpPr txBox="1"/>
          <p:nvPr>
            <p:ph idx="4294967295" type="body"/>
          </p:nvPr>
        </p:nvSpPr>
        <p:spPr>
          <a:xfrm>
            <a:off x="311700" y="945300"/>
            <a:ext cx="8560200" cy="4044000"/>
          </a:xfrm>
          <a:prstGeom prst="rect">
            <a:avLst/>
          </a:prstGeom>
          <a:noFill/>
          <a:ln>
            <a:noFill/>
          </a:ln>
        </p:spPr>
        <p:txBody>
          <a:bodyPr anchorCtr="0" anchor="t" bIns="91425" lIns="91425" spcFirstLastPara="1" rIns="91425" wrap="square" tIns="91425">
            <a:noAutofit/>
          </a:bodyPr>
          <a:lstStyle/>
          <a:p>
            <a:pPr indent="-323850" lvl="0" marL="13716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Introduction</a:t>
            </a:r>
            <a:endParaRPr b="1" sz="1500">
              <a:latin typeface="Montserrat"/>
              <a:ea typeface="Montserrat"/>
              <a:cs typeface="Montserrat"/>
              <a:sym typeface="Montserrat"/>
            </a:endParaRPr>
          </a:p>
          <a:p>
            <a:pPr indent="-323850" lvl="1" marL="18288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What is bitcoin?</a:t>
            </a:r>
            <a:endParaRPr sz="1500">
              <a:latin typeface="Montserrat"/>
              <a:ea typeface="Montserrat"/>
              <a:cs typeface="Montserrat"/>
              <a:sym typeface="Montserrat"/>
            </a:endParaRPr>
          </a:p>
          <a:p>
            <a:pPr indent="-323850" lvl="1" marL="18288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Goal of the project</a:t>
            </a:r>
            <a:endParaRPr sz="1500">
              <a:latin typeface="Montserrat"/>
              <a:ea typeface="Montserrat"/>
              <a:cs typeface="Montserrat"/>
              <a:sym typeface="Montserrat"/>
            </a:endParaRPr>
          </a:p>
          <a:p>
            <a:pPr indent="0" lvl="0" marL="2743200" rtl="0" algn="l">
              <a:lnSpc>
                <a:spcPct val="115000"/>
              </a:lnSpc>
              <a:spcBef>
                <a:spcPts val="0"/>
              </a:spcBef>
              <a:spcAft>
                <a:spcPts val="0"/>
              </a:spcAft>
              <a:buNone/>
            </a:pPr>
            <a:r>
              <a:t/>
            </a:r>
            <a:endParaRPr sz="1500">
              <a:latin typeface="Montserrat"/>
              <a:ea typeface="Montserrat"/>
              <a:cs typeface="Montserrat"/>
              <a:sym typeface="Montserrat"/>
            </a:endParaRPr>
          </a:p>
          <a:p>
            <a:pPr indent="-323850" lvl="3" marL="2743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Dataset and features</a:t>
            </a:r>
            <a:endParaRPr b="1" sz="1500">
              <a:latin typeface="Montserrat"/>
              <a:ea typeface="Montserrat"/>
              <a:cs typeface="Montserrat"/>
              <a:sym typeface="Montserrat"/>
            </a:endParaRPr>
          </a:p>
          <a:p>
            <a:pPr indent="-323850" lvl="4" marL="3200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Data collection</a:t>
            </a:r>
            <a:endParaRPr sz="1500">
              <a:latin typeface="Montserrat"/>
              <a:ea typeface="Montserrat"/>
              <a:cs typeface="Montserrat"/>
              <a:sym typeface="Montserrat"/>
            </a:endParaRPr>
          </a:p>
          <a:p>
            <a:pPr indent="-323850" lvl="4" marL="3200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Features engineering</a:t>
            </a:r>
            <a:endParaRPr sz="1500">
              <a:latin typeface="Montserrat"/>
              <a:ea typeface="Montserrat"/>
              <a:cs typeface="Montserrat"/>
              <a:sym typeface="Montserrat"/>
            </a:endParaRPr>
          </a:p>
          <a:p>
            <a:pPr indent="0" lvl="0" marL="1828800" rtl="0" algn="l">
              <a:lnSpc>
                <a:spcPct val="115000"/>
              </a:lnSpc>
              <a:spcBef>
                <a:spcPts val="0"/>
              </a:spcBef>
              <a:spcAft>
                <a:spcPts val="0"/>
              </a:spcAft>
              <a:buNone/>
            </a:pPr>
            <a:r>
              <a:t/>
            </a:r>
            <a:endParaRPr sz="1500">
              <a:latin typeface="Montserrat"/>
              <a:ea typeface="Montserrat"/>
              <a:cs typeface="Montserrat"/>
              <a:sym typeface="Montserrat"/>
            </a:endParaRPr>
          </a:p>
          <a:p>
            <a:pPr indent="-323850" lvl="6" marL="41148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Project pipeline</a:t>
            </a:r>
            <a:endParaRPr b="1" sz="1500">
              <a:latin typeface="Montserrat"/>
              <a:ea typeface="Montserrat"/>
              <a:cs typeface="Montserrat"/>
              <a:sym typeface="Montserrat"/>
            </a:endParaRPr>
          </a:p>
          <a:p>
            <a:pPr indent="-323850" lvl="7" marL="45720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Data crawling / feature extraction</a:t>
            </a:r>
            <a:endParaRPr sz="1500">
              <a:latin typeface="Montserrat"/>
              <a:ea typeface="Montserrat"/>
              <a:cs typeface="Montserrat"/>
              <a:sym typeface="Montserrat"/>
            </a:endParaRPr>
          </a:p>
          <a:p>
            <a:pPr indent="-323850" lvl="7" marL="45720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Models train / validation</a:t>
            </a:r>
            <a:endParaRPr sz="1500">
              <a:latin typeface="Montserrat"/>
              <a:ea typeface="Montserrat"/>
              <a:cs typeface="Montserrat"/>
              <a:sym typeface="Montserrat"/>
            </a:endParaRPr>
          </a:p>
          <a:p>
            <a:pPr indent="-323850" lvl="7" marL="45720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Final scores</a:t>
            </a:r>
            <a:endParaRPr b="1" sz="1500">
              <a:latin typeface="Montserrat"/>
              <a:ea typeface="Montserrat"/>
              <a:cs typeface="Montserrat"/>
              <a:sym typeface="Montserrat"/>
            </a:endParaRPr>
          </a:p>
        </p:txBody>
      </p:sp>
      <p:pic>
        <p:nvPicPr>
          <p:cNvPr id="85" name="Google Shape;85;g2a668859f7c_0_760"/>
          <p:cNvPicPr preferRelativeResize="0"/>
          <p:nvPr/>
        </p:nvPicPr>
        <p:blipFill>
          <a:blip r:embed="rId3">
            <a:alphaModFix/>
          </a:blip>
          <a:stretch>
            <a:fillRect/>
          </a:stretch>
        </p:blipFill>
        <p:spPr>
          <a:xfrm>
            <a:off x="1814450" y="2174375"/>
            <a:ext cx="794725" cy="794725"/>
          </a:xfrm>
          <a:prstGeom prst="rect">
            <a:avLst/>
          </a:prstGeom>
          <a:noFill/>
          <a:ln>
            <a:noFill/>
          </a:ln>
        </p:spPr>
      </p:pic>
      <p:pic>
        <p:nvPicPr>
          <p:cNvPr id="86" name="Google Shape;86;g2a668859f7c_0_760"/>
          <p:cNvPicPr preferRelativeResize="0"/>
          <p:nvPr/>
        </p:nvPicPr>
        <p:blipFill>
          <a:blip r:embed="rId4">
            <a:alphaModFix/>
          </a:blip>
          <a:stretch>
            <a:fillRect/>
          </a:stretch>
        </p:blipFill>
        <p:spPr>
          <a:xfrm>
            <a:off x="427550" y="1098950"/>
            <a:ext cx="794725" cy="794725"/>
          </a:xfrm>
          <a:prstGeom prst="rect">
            <a:avLst/>
          </a:prstGeom>
          <a:noFill/>
          <a:ln>
            <a:noFill/>
          </a:ln>
        </p:spPr>
      </p:pic>
      <p:pic>
        <p:nvPicPr>
          <p:cNvPr id="87" name="Google Shape;87;g2a668859f7c_0_760"/>
          <p:cNvPicPr preferRelativeResize="0"/>
          <p:nvPr/>
        </p:nvPicPr>
        <p:blipFill>
          <a:blip r:embed="rId5">
            <a:alphaModFix/>
          </a:blip>
          <a:stretch>
            <a:fillRect/>
          </a:stretch>
        </p:blipFill>
        <p:spPr>
          <a:xfrm>
            <a:off x="3251200" y="3256575"/>
            <a:ext cx="794725" cy="7947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g2a8be63b007_0_181"/>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Conclusions</a:t>
            </a:r>
            <a:endParaRPr b="1">
              <a:latin typeface="Montserrat"/>
              <a:ea typeface="Montserrat"/>
              <a:cs typeface="Montserrat"/>
              <a:sym typeface="Montserrat"/>
            </a:endParaRPr>
          </a:p>
        </p:txBody>
      </p:sp>
      <p:sp>
        <p:nvSpPr>
          <p:cNvPr id="483" name="Google Shape;483;g2a8be63b007_0_181"/>
          <p:cNvSpPr txBox="1"/>
          <p:nvPr>
            <p:ph idx="4294967295" type="body"/>
          </p:nvPr>
        </p:nvSpPr>
        <p:spPr>
          <a:xfrm>
            <a:off x="311700" y="945300"/>
            <a:ext cx="8520600" cy="4048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rgbClr val="EFEFEF"/>
              </a:buClr>
              <a:buSzPts val="1500"/>
              <a:buFont typeface="Montserrat"/>
              <a:buChar char="●"/>
            </a:pPr>
            <a:r>
              <a:rPr b="1" lang="en" sz="1500">
                <a:solidFill>
                  <a:srgbClr val="EFEFEF"/>
                </a:solidFill>
                <a:latin typeface="Montserrat"/>
                <a:ea typeface="Montserrat"/>
                <a:cs typeface="Montserrat"/>
                <a:sym typeface="Montserrat"/>
              </a:rPr>
              <a:t>Splitting method</a:t>
            </a:r>
            <a:endParaRPr b="1" sz="1500">
              <a:solidFill>
                <a:srgbClr val="EFEFEF"/>
              </a:solidFill>
              <a:latin typeface="Montserrat"/>
              <a:ea typeface="Montserrat"/>
              <a:cs typeface="Montserrat"/>
              <a:sym typeface="Montserrat"/>
            </a:endParaRPr>
          </a:p>
          <a:p>
            <a:pPr indent="-323850" lvl="1" marL="914400" rtl="0" algn="l">
              <a:spcBef>
                <a:spcPts val="0"/>
              </a:spcBef>
              <a:spcAft>
                <a:spcPts val="0"/>
              </a:spcAft>
              <a:buClr>
                <a:srgbClr val="EFEFEF"/>
              </a:buClr>
              <a:buSzPts val="1500"/>
              <a:buFont typeface="Montserrat"/>
              <a:buChar char="○"/>
            </a:pPr>
            <a:r>
              <a:rPr lang="en" sz="1500">
                <a:solidFill>
                  <a:srgbClr val="EFEFEF"/>
                </a:solidFill>
                <a:latin typeface="Montserrat"/>
                <a:ea typeface="Montserrat"/>
                <a:cs typeface="Montserrat"/>
                <a:sym typeface="Montserrat"/>
              </a:rPr>
              <a:t>Better those that consider a shorter period (e.g. Single Split)</a:t>
            </a:r>
            <a:endParaRPr sz="1500">
              <a:solidFill>
                <a:srgbClr val="EFEFEF"/>
              </a:solidFill>
              <a:latin typeface="Montserrat"/>
              <a:ea typeface="Montserrat"/>
              <a:cs typeface="Montserrat"/>
              <a:sym typeface="Montserrat"/>
            </a:endParaRPr>
          </a:p>
          <a:p>
            <a:pPr indent="-323850" lvl="0" marL="457200" rtl="0" algn="l">
              <a:spcBef>
                <a:spcPts val="0"/>
              </a:spcBef>
              <a:spcAft>
                <a:spcPts val="0"/>
              </a:spcAft>
              <a:buClr>
                <a:srgbClr val="EFEFEF"/>
              </a:buClr>
              <a:buSzPts val="1500"/>
              <a:buFont typeface="Montserrat"/>
              <a:buChar char="●"/>
            </a:pPr>
            <a:r>
              <a:rPr b="1" lang="en" sz="1500">
                <a:solidFill>
                  <a:srgbClr val="EFEFEF"/>
                </a:solidFill>
                <a:latin typeface="Montserrat"/>
                <a:ea typeface="Montserrat"/>
                <a:cs typeface="Montserrat"/>
                <a:sym typeface="Montserrat"/>
              </a:rPr>
              <a:t>Features</a:t>
            </a:r>
            <a:endParaRPr sz="1500">
              <a:solidFill>
                <a:srgbClr val="EFEFEF"/>
              </a:solidFill>
              <a:latin typeface="Montserrat"/>
              <a:ea typeface="Montserrat"/>
              <a:cs typeface="Montserrat"/>
              <a:sym typeface="Montserrat"/>
            </a:endParaRPr>
          </a:p>
          <a:p>
            <a:pPr indent="-323850" lvl="1" marL="914400" rtl="0" algn="l">
              <a:spcBef>
                <a:spcPts val="0"/>
              </a:spcBef>
              <a:spcAft>
                <a:spcPts val="0"/>
              </a:spcAft>
              <a:buClr>
                <a:srgbClr val="EFEFEF"/>
              </a:buClr>
              <a:buSzPts val="1500"/>
              <a:buFont typeface="Montserrat"/>
              <a:buChar char="○"/>
            </a:pPr>
            <a:r>
              <a:rPr lang="en" sz="1500">
                <a:solidFill>
                  <a:srgbClr val="EFEFEF"/>
                </a:solidFill>
                <a:latin typeface="Montserrat"/>
                <a:ea typeface="Montserrat"/>
                <a:cs typeface="Montserrat"/>
                <a:sym typeface="Montserrat"/>
              </a:rPr>
              <a:t>Depend on the type of model</a:t>
            </a:r>
            <a:endParaRPr sz="1500">
              <a:solidFill>
                <a:srgbClr val="EFEFEF"/>
              </a:solidFill>
              <a:latin typeface="Montserrat"/>
              <a:ea typeface="Montserrat"/>
              <a:cs typeface="Montserrat"/>
              <a:sym typeface="Montserrat"/>
            </a:endParaRPr>
          </a:p>
          <a:p>
            <a:pPr indent="-323850" lvl="1" marL="914400" rtl="0" algn="l">
              <a:spcBef>
                <a:spcPts val="0"/>
              </a:spcBef>
              <a:spcAft>
                <a:spcPts val="0"/>
              </a:spcAft>
              <a:buClr>
                <a:srgbClr val="EFEFEF"/>
              </a:buClr>
              <a:buSzPts val="1500"/>
              <a:buFont typeface="Montserrat"/>
              <a:buChar char="○"/>
            </a:pPr>
            <a:r>
              <a:rPr b="1" lang="en" sz="1500">
                <a:solidFill>
                  <a:srgbClr val="EFEFEF"/>
                </a:solidFill>
                <a:latin typeface="Montserrat"/>
                <a:ea typeface="Montserrat"/>
                <a:cs typeface="Montserrat"/>
                <a:sym typeface="Montserrat"/>
              </a:rPr>
              <a:t>In general:  </a:t>
            </a:r>
            <a:r>
              <a:rPr lang="en" sz="1500">
                <a:solidFill>
                  <a:srgbClr val="EFEFEF"/>
                </a:solidFill>
                <a:latin typeface="Montserrat"/>
                <a:ea typeface="Montserrat"/>
                <a:cs typeface="Montserrat"/>
                <a:sym typeface="Montserrat"/>
              </a:rPr>
              <a:t>blockchain-related features brought slight improvements</a:t>
            </a:r>
            <a:endParaRPr sz="1500">
              <a:solidFill>
                <a:srgbClr val="EFEFEF"/>
              </a:solidFill>
              <a:latin typeface="Montserrat"/>
              <a:ea typeface="Montserrat"/>
              <a:cs typeface="Montserrat"/>
              <a:sym typeface="Montserrat"/>
            </a:endParaRPr>
          </a:p>
          <a:p>
            <a:pPr indent="-323850" lvl="0" marL="457200" rtl="0" algn="l">
              <a:spcBef>
                <a:spcPts val="0"/>
              </a:spcBef>
              <a:spcAft>
                <a:spcPts val="0"/>
              </a:spcAft>
              <a:buClr>
                <a:srgbClr val="EFEFEF"/>
              </a:buClr>
              <a:buSzPts val="1500"/>
              <a:buFont typeface="Montserrat"/>
              <a:buChar char="●"/>
            </a:pPr>
            <a:r>
              <a:rPr b="1" lang="en" sz="1500">
                <a:solidFill>
                  <a:srgbClr val="EFEFEF"/>
                </a:solidFill>
                <a:latin typeface="Montserrat"/>
                <a:ea typeface="Montserrat"/>
                <a:cs typeface="Montserrat"/>
                <a:sym typeface="Montserrat"/>
              </a:rPr>
              <a:t>Models</a:t>
            </a:r>
            <a:endParaRPr b="1" sz="1500">
              <a:solidFill>
                <a:srgbClr val="EFEFEF"/>
              </a:solidFill>
              <a:latin typeface="Montserrat"/>
              <a:ea typeface="Montserrat"/>
              <a:cs typeface="Montserrat"/>
              <a:sym typeface="Montserrat"/>
            </a:endParaRPr>
          </a:p>
          <a:p>
            <a:pPr indent="-323850" lvl="1" marL="914400" rtl="0" algn="l">
              <a:spcBef>
                <a:spcPts val="0"/>
              </a:spcBef>
              <a:spcAft>
                <a:spcPts val="0"/>
              </a:spcAft>
              <a:buClr>
                <a:srgbClr val="EFEFEF"/>
              </a:buClr>
              <a:buSzPts val="1500"/>
              <a:buFont typeface="Montserrat"/>
              <a:buChar char="○"/>
            </a:pPr>
            <a:r>
              <a:rPr lang="en" sz="1500">
                <a:solidFill>
                  <a:srgbClr val="EFEFEF"/>
                </a:solidFill>
                <a:latin typeface="Montserrat"/>
                <a:ea typeface="Montserrat"/>
                <a:cs typeface="Montserrat"/>
                <a:sym typeface="Montserrat"/>
              </a:rPr>
              <a:t>Better in the short-medium term (especially tree-b</a:t>
            </a:r>
            <a:r>
              <a:rPr b="1" lang="en" sz="1500">
                <a:solidFill>
                  <a:srgbClr val="EFEFEF"/>
                </a:solidFill>
                <a:latin typeface="Montserrat"/>
                <a:ea typeface="Montserrat"/>
                <a:cs typeface="Montserrat"/>
                <a:sym typeface="Montserrat"/>
              </a:rPr>
              <a:t>ased models)</a:t>
            </a:r>
            <a:endParaRPr b="1" sz="1500">
              <a:solidFill>
                <a:srgbClr val="EFEFEF"/>
              </a:solidFill>
              <a:latin typeface="Montserrat"/>
              <a:ea typeface="Montserrat"/>
              <a:cs typeface="Montserrat"/>
              <a:sym typeface="Montserrat"/>
            </a:endParaRPr>
          </a:p>
          <a:p>
            <a:pPr indent="-323850" lvl="1" marL="914400" rtl="0" algn="l">
              <a:spcBef>
                <a:spcPts val="0"/>
              </a:spcBef>
              <a:spcAft>
                <a:spcPts val="0"/>
              </a:spcAft>
              <a:buClr>
                <a:srgbClr val="EFEFEF"/>
              </a:buClr>
              <a:buSzPts val="1500"/>
              <a:buFont typeface="Montserrat"/>
              <a:buChar char="○"/>
            </a:pPr>
            <a:r>
              <a:rPr lang="en" sz="1500">
                <a:solidFill>
                  <a:srgbClr val="EFEFEF"/>
                </a:solidFill>
                <a:latin typeface="Montserrat"/>
                <a:ea typeface="Montserrat"/>
                <a:cs typeface="Montserrat"/>
                <a:sym typeface="Montserrat"/>
              </a:rPr>
              <a:t>As time period increase performance begins to degrade</a:t>
            </a:r>
            <a:endParaRPr sz="1500">
              <a:solidFill>
                <a:srgbClr val="EFEFEF"/>
              </a:solidFill>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Answer to the initial question</a:t>
            </a:r>
            <a:endParaRPr b="1"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b="1" lang="en" sz="1500">
                <a:latin typeface="Montserrat"/>
                <a:ea typeface="Montserrat"/>
                <a:cs typeface="Montserrat"/>
                <a:sym typeface="Montserrat"/>
              </a:rPr>
              <a:t>Yes</a:t>
            </a:r>
            <a:r>
              <a:rPr lang="en" sz="1500">
                <a:latin typeface="Montserrat"/>
                <a:ea typeface="Montserrat"/>
                <a:cs typeface="Montserrat"/>
                <a:sym typeface="Montserrat"/>
              </a:rPr>
              <a:t> (as far as the length of the period is concerned)</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Better to consider a narrower forecast period for higher accuracy</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Future developments</a:t>
            </a:r>
            <a:endParaRPr b="1"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Create a sliding window on features (additional historical data can be used)</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Consider </a:t>
            </a:r>
            <a:r>
              <a:rPr lang="en" sz="1500">
                <a:latin typeface="Montserrat"/>
                <a:ea typeface="Montserrat"/>
                <a:cs typeface="Montserrat"/>
                <a:sym typeface="Montserrat"/>
              </a:rPr>
              <a:t>events that could influence the price</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Using deep learning approaches such as CNNs or Transformers</a:t>
            </a:r>
            <a:endParaRPr sz="1500">
              <a:latin typeface="Montserrat"/>
              <a:ea typeface="Montserrat"/>
              <a:cs typeface="Montserrat"/>
              <a:sym typeface="Montserrat"/>
            </a:endParaRPr>
          </a:p>
        </p:txBody>
      </p:sp>
      <p:pic>
        <p:nvPicPr>
          <p:cNvPr id="484" name="Google Shape;484;g2a8be63b007_0_181"/>
          <p:cNvPicPr preferRelativeResize="0"/>
          <p:nvPr/>
        </p:nvPicPr>
        <p:blipFill>
          <a:blip r:embed="rId3">
            <a:alphaModFix/>
          </a:blip>
          <a:stretch>
            <a:fillRect/>
          </a:stretch>
        </p:blipFill>
        <p:spPr>
          <a:xfrm>
            <a:off x="1696570" y="744370"/>
            <a:ext cx="5084825" cy="23293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8" name="Shape 488"/>
        <p:cNvGrpSpPr/>
        <p:nvPr/>
      </p:nvGrpSpPr>
      <p:grpSpPr>
        <a:xfrm>
          <a:off x="0" y="0"/>
          <a:ext cx="0" cy="0"/>
          <a:chOff x="0" y="0"/>
          <a:chExt cx="0" cy="0"/>
        </a:xfrm>
      </p:grpSpPr>
      <p:sp>
        <p:nvSpPr>
          <p:cNvPr id="489" name="Google Shape;489;g26e1760ff98_1_133"/>
          <p:cNvSpPr txBox="1"/>
          <p:nvPr/>
        </p:nvSpPr>
        <p:spPr>
          <a:xfrm>
            <a:off x="3029325" y="626400"/>
            <a:ext cx="5221200" cy="553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Montserrat"/>
                <a:ea typeface="Montserrat"/>
                <a:cs typeface="Montserrat"/>
                <a:sym typeface="Montserrat"/>
              </a:rPr>
              <a:t>Thanks for the attention</a:t>
            </a:r>
            <a:endParaRPr i="0" sz="4300" u="none" cap="none" strike="noStrike">
              <a:solidFill>
                <a:schemeClr val="dk1"/>
              </a:solidFill>
              <a:latin typeface="Montserrat"/>
              <a:ea typeface="Montserrat"/>
              <a:cs typeface="Montserrat"/>
              <a:sym typeface="Montserrat"/>
            </a:endParaRPr>
          </a:p>
        </p:txBody>
      </p:sp>
      <p:pic>
        <p:nvPicPr>
          <p:cNvPr id="490" name="Google Shape;490;g26e1760ff98_1_133"/>
          <p:cNvPicPr preferRelativeResize="0"/>
          <p:nvPr/>
        </p:nvPicPr>
        <p:blipFill>
          <a:blip r:embed="rId3">
            <a:alphaModFix/>
          </a:blip>
          <a:stretch>
            <a:fillRect/>
          </a:stretch>
        </p:blipFill>
        <p:spPr>
          <a:xfrm>
            <a:off x="3981353" y="1893988"/>
            <a:ext cx="1181299" cy="1181299"/>
          </a:xfrm>
          <a:prstGeom prst="rect">
            <a:avLst/>
          </a:prstGeom>
          <a:noFill/>
          <a:ln>
            <a:noFill/>
          </a:ln>
        </p:spPr>
      </p:pic>
      <p:sp>
        <p:nvSpPr>
          <p:cNvPr id="491" name="Google Shape;491;g26e1760ff98_1_133"/>
          <p:cNvSpPr txBox="1"/>
          <p:nvPr/>
        </p:nvSpPr>
        <p:spPr>
          <a:xfrm>
            <a:off x="3947400" y="1467288"/>
            <a:ext cx="1249200" cy="37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rgbClr val="191919"/>
                </a:solidFill>
                <a:latin typeface="Lato"/>
                <a:ea typeface="Lato"/>
                <a:cs typeface="Lato"/>
                <a:sym typeface="Lato"/>
              </a:rPr>
              <a:t>Danilo Corsi</a:t>
            </a:r>
            <a:endParaRPr sz="1500">
              <a:solidFill>
                <a:srgbClr val="191919"/>
              </a:solidFill>
              <a:latin typeface="Lato"/>
              <a:ea typeface="Lato"/>
              <a:cs typeface="Lato"/>
              <a:sym typeface="Lato"/>
            </a:endParaRPr>
          </a:p>
        </p:txBody>
      </p:sp>
      <p:sp>
        <p:nvSpPr>
          <p:cNvPr id="492" name="Google Shape;492;g26e1760ff98_1_133"/>
          <p:cNvSpPr txBox="1"/>
          <p:nvPr/>
        </p:nvSpPr>
        <p:spPr>
          <a:xfrm>
            <a:off x="3616946" y="3075288"/>
            <a:ext cx="1910100" cy="37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191919"/>
                </a:solidFill>
                <a:latin typeface="Lato"/>
                <a:ea typeface="Lato"/>
                <a:cs typeface="Lato"/>
                <a:sym typeface="Lato"/>
              </a:rPr>
              <a:t>https://github.com/CorsiDanilo</a:t>
            </a:r>
            <a:endParaRPr sz="1000">
              <a:solidFill>
                <a:srgbClr val="191919"/>
              </a:solidFill>
              <a:latin typeface="Lato"/>
              <a:ea typeface="Lato"/>
              <a:cs typeface="Lato"/>
              <a:sym typeface="Lato"/>
            </a:endParaRPr>
          </a:p>
        </p:txBody>
      </p:sp>
      <p:pic>
        <p:nvPicPr>
          <p:cNvPr id="493" name="Google Shape;493;g26e1760ff98_1_133"/>
          <p:cNvPicPr preferRelativeResize="0"/>
          <p:nvPr/>
        </p:nvPicPr>
        <p:blipFill>
          <a:blip r:embed="rId4">
            <a:alphaModFix/>
          </a:blip>
          <a:stretch>
            <a:fillRect/>
          </a:stretch>
        </p:blipFill>
        <p:spPr>
          <a:xfrm>
            <a:off x="225488" y="1171100"/>
            <a:ext cx="2576275" cy="2576275"/>
          </a:xfrm>
          <a:prstGeom prst="rect">
            <a:avLst/>
          </a:prstGeom>
          <a:noFill/>
          <a:ln>
            <a:noFill/>
          </a:ln>
        </p:spPr>
      </p:pic>
      <p:pic>
        <p:nvPicPr>
          <p:cNvPr id="494" name="Google Shape;494;g26e1760ff98_1_133"/>
          <p:cNvPicPr preferRelativeResize="0"/>
          <p:nvPr/>
        </p:nvPicPr>
        <p:blipFill>
          <a:blip r:embed="rId5">
            <a:alphaModFix/>
          </a:blip>
          <a:stretch>
            <a:fillRect/>
          </a:stretch>
        </p:blipFill>
        <p:spPr>
          <a:xfrm rot="-1012218">
            <a:off x="560925" y="1050037"/>
            <a:ext cx="693651" cy="693651"/>
          </a:xfrm>
          <a:prstGeom prst="rect">
            <a:avLst/>
          </a:prstGeom>
          <a:noFill/>
          <a:ln>
            <a:noFill/>
          </a:ln>
        </p:spPr>
      </p:pic>
      <p:pic>
        <p:nvPicPr>
          <p:cNvPr id="495" name="Google Shape;495;g26e1760ff98_1_133"/>
          <p:cNvPicPr preferRelativeResize="0"/>
          <p:nvPr/>
        </p:nvPicPr>
        <p:blipFill>
          <a:blip r:embed="rId6">
            <a:alphaModFix/>
          </a:blip>
          <a:stretch>
            <a:fillRect/>
          </a:stretch>
        </p:blipFill>
        <p:spPr>
          <a:xfrm>
            <a:off x="6342225" y="1504188"/>
            <a:ext cx="1910100" cy="1910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g2a668859f7c_0_766"/>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Outline</a:t>
            </a:r>
            <a:endParaRPr b="1">
              <a:latin typeface="Montserrat"/>
              <a:ea typeface="Montserrat"/>
              <a:cs typeface="Montserrat"/>
              <a:sym typeface="Montserrat"/>
            </a:endParaRPr>
          </a:p>
        </p:txBody>
      </p:sp>
      <p:sp>
        <p:nvSpPr>
          <p:cNvPr id="93" name="Google Shape;93;g2a668859f7c_0_766"/>
          <p:cNvSpPr txBox="1"/>
          <p:nvPr>
            <p:ph idx="4294967295" type="body"/>
          </p:nvPr>
        </p:nvSpPr>
        <p:spPr>
          <a:xfrm>
            <a:off x="311700" y="945300"/>
            <a:ext cx="8560200" cy="4044000"/>
          </a:xfrm>
          <a:prstGeom prst="rect">
            <a:avLst/>
          </a:prstGeom>
          <a:noFill/>
          <a:ln>
            <a:noFill/>
          </a:ln>
        </p:spPr>
        <p:txBody>
          <a:bodyPr anchorCtr="0" anchor="t" bIns="91425" lIns="91425" spcFirstLastPara="1" rIns="91425" wrap="square" tIns="91425">
            <a:noAutofit/>
          </a:bodyPr>
          <a:lstStyle/>
          <a:p>
            <a:pPr indent="-323850" lvl="0" marL="13716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Introduction</a:t>
            </a:r>
            <a:endParaRPr b="1" sz="1500">
              <a:latin typeface="Montserrat"/>
              <a:ea typeface="Montserrat"/>
              <a:cs typeface="Montserrat"/>
              <a:sym typeface="Montserrat"/>
            </a:endParaRPr>
          </a:p>
          <a:p>
            <a:pPr indent="-323850" lvl="1" marL="18288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What is bitcoin?</a:t>
            </a:r>
            <a:endParaRPr sz="1500">
              <a:latin typeface="Montserrat"/>
              <a:ea typeface="Montserrat"/>
              <a:cs typeface="Montserrat"/>
              <a:sym typeface="Montserrat"/>
            </a:endParaRPr>
          </a:p>
          <a:p>
            <a:pPr indent="-323850" lvl="1" marL="18288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Goal</a:t>
            </a:r>
            <a:r>
              <a:rPr lang="en" sz="1500">
                <a:latin typeface="Montserrat"/>
                <a:ea typeface="Montserrat"/>
                <a:cs typeface="Montserrat"/>
                <a:sym typeface="Montserrat"/>
              </a:rPr>
              <a:t> of the project</a:t>
            </a:r>
            <a:endParaRPr sz="1500">
              <a:latin typeface="Montserrat"/>
              <a:ea typeface="Montserrat"/>
              <a:cs typeface="Montserrat"/>
              <a:sym typeface="Montserrat"/>
            </a:endParaRPr>
          </a:p>
          <a:p>
            <a:pPr indent="0" lvl="0" marL="2743200" rtl="0" algn="l">
              <a:lnSpc>
                <a:spcPct val="115000"/>
              </a:lnSpc>
              <a:spcBef>
                <a:spcPts val="0"/>
              </a:spcBef>
              <a:spcAft>
                <a:spcPts val="0"/>
              </a:spcAft>
              <a:buNone/>
            </a:pPr>
            <a:r>
              <a:t/>
            </a:r>
            <a:endParaRPr sz="1500">
              <a:latin typeface="Montserrat"/>
              <a:ea typeface="Montserrat"/>
              <a:cs typeface="Montserrat"/>
              <a:sym typeface="Montserrat"/>
            </a:endParaRPr>
          </a:p>
          <a:p>
            <a:pPr indent="-323850" lvl="3" marL="2743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Dataset and features</a:t>
            </a:r>
            <a:endParaRPr b="1" sz="1500">
              <a:latin typeface="Montserrat"/>
              <a:ea typeface="Montserrat"/>
              <a:cs typeface="Montserrat"/>
              <a:sym typeface="Montserrat"/>
            </a:endParaRPr>
          </a:p>
          <a:p>
            <a:pPr indent="-323850" lvl="4" marL="3200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Data collection</a:t>
            </a:r>
            <a:endParaRPr sz="1500">
              <a:latin typeface="Montserrat"/>
              <a:ea typeface="Montserrat"/>
              <a:cs typeface="Montserrat"/>
              <a:sym typeface="Montserrat"/>
            </a:endParaRPr>
          </a:p>
          <a:p>
            <a:pPr indent="-323850" lvl="4" marL="3200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Features engineering</a:t>
            </a:r>
            <a:endParaRPr sz="1500">
              <a:latin typeface="Montserrat"/>
              <a:ea typeface="Montserrat"/>
              <a:cs typeface="Montserrat"/>
              <a:sym typeface="Montserrat"/>
            </a:endParaRPr>
          </a:p>
          <a:p>
            <a:pPr indent="0" lvl="0" marL="1828800" rtl="0" algn="l">
              <a:lnSpc>
                <a:spcPct val="115000"/>
              </a:lnSpc>
              <a:spcBef>
                <a:spcPts val="0"/>
              </a:spcBef>
              <a:spcAft>
                <a:spcPts val="0"/>
              </a:spcAft>
              <a:buNone/>
            </a:pPr>
            <a:r>
              <a:t/>
            </a:r>
            <a:endParaRPr sz="1500">
              <a:latin typeface="Montserrat"/>
              <a:ea typeface="Montserrat"/>
              <a:cs typeface="Montserrat"/>
              <a:sym typeface="Montserrat"/>
            </a:endParaRPr>
          </a:p>
          <a:p>
            <a:pPr indent="-323850" lvl="6" marL="41148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Project pipeline</a:t>
            </a:r>
            <a:endParaRPr b="1" sz="1500">
              <a:latin typeface="Montserrat"/>
              <a:ea typeface="Montserrat"/>
              <a:cs typeface="Montserrat"/>
              <a:sym typeface="Montserrat"/>
            </a:endParaRPr>
          </a:p>
          <a:p>
            <a:pPr indent="-323850" lvl="7" marL="45720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Data crawling / feature extraction</a:t>
            </a:r>
            <a:endParaRPr sz="1500">
              <a:latin typeface="Montserrat"/>
              <a:ea typeface="Montserrat"/>
              <a:cs typeface="Montserrat"/>
              <a:sym typeface="Montserrat"/>
            </a:endParaRPr>
          </a:p>
          <a:p>
            <a:pPr indent="-323850" lvl="7" marL="45720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Models train / validation</a:t>
            </a:r>
            <a:endParaRPr sz="1500">
              <a:latin typeface="Montserrat"/>
              <a:ea typeface="Montserrat"/>
              <a:cs typeface="Montserrat"/>
              <a:sym typeface="Montserrat"/>
            </a:endParaRPr>
          </a:p>
          <a:p>
            <a:pPr indent="-323850" lvl="7" marL="45720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Final scores</a:t>
            </a:r>
            <a:endParaRPr sz="1500">
              <a:latin typeface="Montserrat"/>
              <a:ea typeface="Montserrat"/>
              <a:cs typeface="Montserrat"/>
              <a:sym typeface="Montserrat"/>
            </a:endParaRPr>
          </a:p>
          <a:p>
            <a:pPr indent="0" lvl="0" marL="3200400" rtl="0" algn="l">
              <a:lnSpc>
                <a:spcPct val="115000"/>
              </a:lnSpc>
              <a:spcBef>
                <a:spcPts val="0"/>
              </a:spcBef>
              <a:spcAft>
                <a:spcPts val="0"/>
              </a:spcAft>
              <a:buNone/>
            </a:pPr>
            <a:r>
              <a:t/>
            </a:r>
            <a:endParaRPr sz="1500">
              <a:latin typeface="Montserrat"/>
              <a:ea typeface="Montserrat"/>
              <a:cs typeface="Montserrat"/>
              <a:sym typeface="Montserrat"/>
            </a:endParaRPr>
          </a:p>
          <a:p>
            <a:pPr indent="-323850" lvl="0" marL="59436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Conclusions</a:t>
            </a:r>
            <a:endParaRPr b="1" sz="1500">
              <a:latin typeface="Montserrat"/>
              <a:ea typeface="Montserrat"/>
              <a:cs typeface="Montserrat"/>
              <a:sym typeface="Montserrat"/>
            </a:endParaRPr>
          </a:p>
        </p:txBody>
      </p:sp>
      <p:pic>
        <p:nvPicPr>
          <p:cNvPr id="94" name="Google Shape;94;g2a668859f7c_0_766"/>
          <p:cNvPicPr preferRelativeResize="0"/>
          <p:nvPr/>
        </p:nvPicPr>
        <p:blipFill>
          <a:blip r:embed="rId3">
            <a:alphaModFix/>
          </a:blip>
          <a:stretch>
            <a:fillRect/>
          </a:stretch>
        </p:blipFill>
        <p:spPr>
          <a:xfrm>
            <a:off x="4993400" y="4330600"/>
            <a:ext cx="658700" cy="658700"/>
          </a:xfrm>
          <a:prstGeom prst="rect">
            <a:avLst/>
          </a:prstGeom>
          <a:noFill/>
          <a:ln>
            <a:noFill/>
          </a:ln>
        </p:spPr>
      </p:pic>
      <p:pic>
        <p:nvPicPr>
          <p:cNvPr id="95" name="Google Shape;95;g2a668859f7c_0_766"/>
          <p:cNvPicPr preferRelativeResize="0"/>
          <p:nvPr/>
        </p:nvPicPr>
        <p:blipFill>
          <a:blip r:embed="rId4">
            <a:alphaModFix/>
          </a:blip>
          <a:stretch>
            <a:fillRect/>
          </a:stretch>
        </p:blipFill>
        <p:spPr>
          <a:xfrm>
            <a:off x="1814450" y="2174375"/>
            <a:ext cx="794725" cy="794725"/>
          </a:xfrm>
          <a:prstGeom prst="rect">
            <a:avLst/>
          </a:prstGeom>
          <a:noFill/>
          <a:ln>
            <a:noFill/>
          </a:ln>
        </p:spPr>
      </p:pic>
      <p:pic>
        <p:nvPicPr>
          <p:cNvPr id="96" name="Google Shape;96;g2a668859f7c_0_766"/>
          <p:cNvPicPr preferRelativeResize="0"/>
          <p:nvPr/>
        </p:nvPicPr>
        <p:blipFill>
          <a:blip r:embed="rId5">
            <a:alphaModFix/>
          </a:blip>
          <a:stretch>
            <a:fillRect/>
          </a:stretch>
        </p:blipFill>
        <p:spPr>
          <a:xfrm>
            <a:off x="427550" y="1098950"/>
            <a:ext cx="794725" cy="794725"/>
          </a:xfrm>
          <a:prstGeom prst="rect">
            <a:avLst/>
          </a:prstGeom>
          <a:noFill/>
          <a:ln>
            <a:noFill/>
          </a:ln>
        </p:spPr>
      </p:pic>
      <p:pic>
        <p:nvPicPr>
          <p:cNvPr id="97" name="Google Shape;97;g2a668859f7c_0_766"/>
          <p:cNvPicPr preferRelativeResize="0"/>
          <p:nvPr/>
        </p:nvPicPr>
        <p:blipFill>
          <a:blip r:embed="rId6">
            <a:alphaModFix/>
          </a:blip>
          <a:stretch>
            <a:fillRect/>
          </a:stretch>
        </p:blipFill>
        <p:spPr>
          <a:xfrm>
            <a:off x="3251200" y="3256575"/>
            <a:ext cx="794725" cy="794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2a668859f7c_0_772"/>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Introduction</a:t>
            </a:r>
            <a:endParaRPr b="1">
              <a:latin typeface="Montserrat"/>
              <a:ea typeface="Montserrat"/>
              <a:cs typeface="Montserrat"/>
              <a:sym typeface="Montserrat"/>
            </a:endParaRPr>
          </a:p>
        </p:txBody>
      </p:sp>
      <p:sp>
        <p:nvSpPr>
          <p:cNvPr id="103" name="Google Shape;103;g2a668859f7c_0_772"/>
          <p:cNvSpPr txBox="1"/>
          <p:nvPr>
            <p:ph idx="4294967295" type="body"/>
          </p:nvPr>
        </p:nvSpPr>
        <p:spPr>
          <a:xfrm>
            <a:off x="311700" y="945300"/>
            <a:ext cx="8560200" cy="40440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What is Bitcoin?</a:t>
            </a:r>
            <a:endParaRPr b="1"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Decentralized cryptocurrency</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No central bank behind it</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Relies on a network of nodes</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Transactions</a:t>
            </a:r>
            <a:endParaRPr b="1" sz="1500">
              <a:latin typeface="Montserrat"/>
              <a:ea typeface="Montserrat"/>
              <a:cs typeface="Montserrat"/>
              <a:sym typeface="Montserrat"/>
            </a:endParaRPr>
          </a:p>
          <a:p>
            <a:pPr indent="-323850" lvl="2" marL="13716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Uses s</a:t>
            </a:r>
            <a:r>
              <a:rPr lang="en" sz="1500">
                <a:latin typeface="Montserrat"/>
                <a:ea typeface="Montserrat"/>
                <a:cs typeface="Montserrat"/>
                <a:sym typeface="Montserrat"/>
              </a:rPr>
              <a:t>trong cryptography (validity and security)</a:t>
            </a:r>
            <a:endParaRPr sz="1500">
              <a:latin typeface="Montserrat"/>
              <a:ea typeface="Montserrat"/>
              <a:cs typeface="Montserrat"/>
              <a:sym typeface="Montserrat"/>
            </a:endParaRPr>
          </a:p>
          <a:p>
            <a:pPr indent="-323850" lvl="2" marL="13716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Made by anyone with a Bitcoin address </a:t>
            </a:r>
            <a:endParaRPr sz="1500">
              <a:latin typeface="Montserrat"/>
              <a:ea typeface="Montserrat"/>
              <a:cs typeface="Montserrat"/>
              <a:sym typeface="Montserrat"/>
            </a:endParaRPr>
          </a:p>
          <a:p>
            <a:pPr indent="-323850" lvl="2" marL="13716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Public ledger constantly updated</a:t>
            </a:r>
            <a:endParaRPr sz="1500">
              <a:latin typeface="Montserrat"/>
              <a:ea typeface="Montserrat"/>
              <a:cs typeface="Montserrat"/>
              <a:sym typeface="Montserrat"/>
            </a:endParaRPr>
          </a:p>
        </p:txBody>
      </p:sp>
      <p:pic>
        <p:nvPicPr>
          <p:cNvPr id="104" name="Google Shape;104;g2a668859f7c_0_772"/>
          <p:cNvPicPr preferRelativeResize="0"/>
          <p:nvPr/>
        </p:nvPicPr>
        <p:blipFill>
          <a:blip r:embed="rId3">
            <a:alphaModFix/>
          </a:blip>
          <a:stretch>
            <a:fillRect/>
          </a:stretch>
        </p:blipFill>
        <p:spPr>
          <a:xfrm>
            <a:off x="6764275" y="1679988"/>
            <a:ext cx="953275" cy="953275"/>
          </a:xfrm>
          <a:prstGeom prst="rect">
            <a:avLst/>
          </a:prstGeom>
          <a:noFill/>
          <a:ln>
            <a:noFill/>
          </a:ln>
        </p:spPr>
      </p:pic>
      <p:pic>
        <p:nvPicPr>
          <p:cNvPr id="105" name="Google Shape;105;g2a668859f7c_0_772"/>
          <p:cNvPicPr preferRelativeResize="0"/>
          <p:nvPr/>
        </p:nvPicPr>
        <p:blipFill>
          <a:blip r:embed="rId4">
            <a:alphaModFix/>
          </a:blip>
          <a:stretch>
            <a:fillRect/>
          </a:stretch>
        </p:blipFill>
        <p:spPr>
          <a:xfrm>
            <a:off x="5970550" y="538025"/>
            <a:ext cx="793725" cy="793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2a668859f7c_0_779"/>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3"/>
              <a:buNone/>
            </a:pPr>
            <a:r>
              <a:rPr b="1" lang="en">
                <a:latin typeface="Montserrat"/>
                <a:ea typeface="Montserrat"/>
                <a:cs typeface="Montserrat"/>
                <a:sym typeface="Montserrat"/>
              </a:rPr>
              <a:t>Introduction</a:t>
            </a:r>
            <a:endParaRPr b="1">
              <a:latin typeface="Montserrat"/>
              <a:ea typeface="Montserrat"/>
              <a:cs typeface="Montserrat"/>
              <a:sym typeface="Montserrat"/>
            </a:endParaRPr>
          </a:p>
        </p:txBody>
      </p:sp>
      <p:sp>
        <p:nvSpPr>
          <p:cNvPr id="111" name="Google Shape;111;g2a668859f7c_0_779"/>
          <p:cNvSpPr txBox="1"/>
          <p:nvPr>
            <p:ph idx="4294967295" type="body"/>
          </p:nvPr>
        </p:nvSpPr>
        <p:spPr>
          <a:xfrm>
            <a:off x="311700" y="945300"/>
            <a:ext cx="8560200" cy="40440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b="1" lang="en" sz="1500">
                <a:latin typeface="Montserrat"/>
                <a:ea typeface="Montserrat"/>
                <a:cs typeface="Montserrat"/>
                <a:sym typeface="Montserrat"/>
              </a:rPr>
              <a:t>What is Bitcoin?</a:t>
            </a:r>
            <a:endParaRPr b="1"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Decentralized cryptocurrency</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No central bank behind it</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lang="en" sz="1500">
                <a:latin typeface="Montserrat"/>
                <a:ea typeface="Montserrat"/>
                <a:cs typeface="Montserrat"/>
                <a:sym typeface="Montserrat"/>
              </a:rPr>
              <a:t>Relies on a network of nodes</a:t>
            </a:r>
            <a:endParaRPr sz="1500">
              <a:latin typeface="Montserrat"/>
              <a:ea typeface="Montserrat"/>
              <a:cs typeface="Montserrat"/>
              <a:sym typeface="Montserrat"/>
            </a:endParaRPr>
          </a:p>
          <a:p>
            <a:pPr indent="-323850" lvl="1" marL="914400" rtl="0" algn="l">
              <a:spcBef>
                <a:spcPts val="0"/>
              </a:spcBef>
              <a:spcAft>
                <a:spcPts val="0"/>
              </a:spcAft>
              <a:buSzPts val="1500"/>
              <a:buFont typeface="Montserrat"/>
              <a:buChar char="○"/>
            </a:pPr>
            <a:r>
              <a:rPr b="1" lang="en" sz="1500">
                <a:latin typeface="Montserrat"/>
                <a:ea typeface="Montserrat"/>
                <a:cs typeface="Montserrat"/>
                <a:sym typeface="Montserrat"/>
              </a:rPr>
              <a:t>Transactions</a:t>
            </a:r>
            <a:endParaRPr b="1" sz="1500">
              <a:latin typeface="Montserrat"/>
              <a:ea typeface="Montserrat"/>
              <a:cs typeface="Montserrat"/>
              <a:sym typeface="Montserrat"/>
            </a:endParaRPr>
          </a:p>
          <a:p>
            <a:pPr indent="-323850" lvl="2" marL="1371600" rtl="0" algn="l">
              <a:spcBef>
                <a:spcPts val="0"/>
              </a:spcBef>
              <a:spcAft>
                <a:spcPts val="0"/>
              </a:spcAft>
              <a:buSzPts val="1500"/>
              <a:buFont typeface="Montserrat"/>
              <a:buChar char="■"/>
            </a:pPr>
            <a:r>
              <a:rPr lang="en" sz="1500">
                <a:latin typeface="Montserrat"/>
                <a:ea typeface="Montserrat"/>
                <a:cs typeface="Montserrat"/>
                <a:sym typeface="Montserrat"/>
              </a:rPr>
              <a:t>Uses strong cryptography (validity and security)</a:t>
            </a:r>
            <a:endParaRPr sz="1500">
              <a:latin typeface="Montserrat"/>
              <a:ea typeface="Montserrat"/>
              <a:cs typeface="Montserrat"/>
              <a:sym typeface="Montserrat"/>
            </a:endParaRPr>
          </a:p>
          <a:p>
            <a:pPr indent="-323850" lvl="2" marL="1371600" rtl="0" algn="l">
              <a:spcBef>
                <a:spcPts val="0"/>
              </a:spcBef>
              <a:spcAft>
                <a:spcPts val="0"/>
              </a:spcAft>
              <a:buSzPts val="1500"/>
              <a:buFont typeface="Montserrat"/>
              <a:buChar char="■"/>
            </a:pPr>
            <a:r>
              <a:rPr lang="en" sz="1500">
                <a:latin typeface="Montserrat"/>
                <a:ea typeface="Montserrat"/>
                <a:cs typeface="Montserrat"/>
                <a:sym typeface="Montserrat"/>
              </a:rPr>
              <a:t>Made by anyone with a Bitcoin address </a:t>
            </a:r>
            <a:endParaRPr sz="1500">
              <a:latin typeface="Montserrat"/>
              <a:ea typeface="Montserrat"/>
              <a:cs typeface="Montserrat"/>
              <a:sym typeface="Montserrat"/>
            </a:endParaRPr>
          </a:p>
          <a:p>
            <a:pPr indent="-323850" lvl="2" marL="1371600" rtl="0" algn="l">
              <a:spcBef>
                <a:spcPts val="0"/>
              </a:spcBef>
              <a:spcAft>
                <a:spcPts val="0"/>
              </a:spcAft>
              <a:buSzPts val="1500"/>
              <a:buFont typeface="Montserrat"/>
              <a:buChar char="■"/>
            </a:pPr>
            <a:r>
              <a:rPr lang="en" sz="1500">
                <a:latin typeface="Montserrat"/>
                <a:ea typeface="Montserrat"/>
                <a:cs typeface="Montserrat"/>
                <a:sym typeface="Montserrat"/>
              </a:rPr>
              <a:t>Public ledger constantly updated</a:t>
            </a:r>
            <a:endParaRPr b="1" sz="1500">
              <a:latin typeface="Montserrat"/>
              <a:ea typeface="Montserrat"/>
              <a:cs typeface="Montserrat"/>
              <a:sym typeface="Montserrat"/>
            </a:endParaRPr>
          </a:p>
          <a:p>
            <a:pPr indent="0" lvl="0" marL="1371600" rtl="0" algn="l">
              <a:lnSpc>
                <a:spcPct val="115000"/>
              </a:lnSpc>
              <a:spcBef>
                <a:spcPts val="0"/>
              </a:spcBef>
              <a:spcAft>
                <a:spcPts val="0"/>
              </a:spcAft>
              <a:buNone/>
            </a:pPr>
            <a:r>
              <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Value determined by the market and the number of people using it</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Price fluctuation can be extremely unpredictable</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Prediction of Bitcoin prices can be a competitive advantage</a:t>
            </a:r>
            <a:endParaRPr b="1" sz="1500">
              <a:latin typeface="Montserrat"/>
              <a:ea typeface="Montserrat"/>
              <a:cs typeface="Montserrat"/>
              <a:sym typeface="Montserrat"/>
            </a:endParaRPr>
          </a:p>
        </p:txBody>
      </p:sp>
      <p:pic>
        <p:nvPicPr>
          <p:cNvPr id="112" name="Google Shape;112;g2a668859f7c_0_779"/>
          <p:cNvPicPr preferRelativeResize="0"/>
          <p:nvPr/>
        </p:nvPicPr>
        <p:blipFill>
          <a:blip r:embed="rId3">
            <a:alphaModFix/>
          </a:blip>
          <a:stretch>
            <a:fillRect/>
          </a:stretch>
        </p:blipFill>
        <p:spPr>
          <a:xfrm>
            <a:off x="7758425" y="3195275"/>
            <a:ext cx="1076000" cy="1076000"/>
          </a:xfrm>
          <a:prstGeom prst="rect">
            <a:avLst/>
          </a:prstGeom>
          <a:noFill/>
          <a:ln>
            <a:noFill/>
          </a:ln>
        </p:spPr>
      </p:pic>
      <p:pic>
        <p:nvPicPr>
          <p:cNvPr id="113" name="Google Shape;113;g2a668859f7c_0_779"/>
          <p:cNvPicPr preferRelativeResize="0"/>
          <p:nvPr/>
        </p:nvPicPr>
        <p:blipFill>
          <a:blip r:embed="rId4">
            <a:alphaModFix/>
          </a:blip>
          <a:stretch>
            <a:fillRect/>
          </a:stretch>
        </p:blipFill>
        <p:spPr>
          <a:xfrm rot="-1012289">
            <a:off x="7825495" y="3199175"/>
            <a:ext cx="279334" cy="279351"/>
          </a:xfrm>
          <a:prstGeom prst="rect">
            <a:avLst/>
          </a:prstGeom>
          <a:noFill/>
          <a:ln>
            <a:noFill/>
          </a:ln>
        </p:spPr>
      </p:pic>
      <p:pic>
        <p:nvPicPr>
          <p:cNvPr id="114" name="Google Shape;114;g2a668859f7c_0_779"/>
          <p:cNvPicPr preferRelativeResize="0"/>
          <p:nvPr/>
        </p:nvPicPr>
        <p:blipFill>
          <a:blip r:embed="rId5">
            <a:alphaModFix/>
          </a:blip>
          <a:stretch>
            <a:fillRect/>
          </a:stretch>
        </p:blipFill>
        <p:spPr>
          <a:xfrm>
            <a:off x="6764275" y="1679988"/>
            <a:ext cx="953275" cy="953275"/>
          </a:xfrm>
          <a:prstGeom prst="rect">
            <a:avLst/>
          </a:prstGeom>
          <a:noFill/>
          <a:ln>
            <a:noFill/>
          </a:ln>
        </p:spPr>
      </p:pic>
      <p:pic>
        <p:nvPicPr>
          <p:cNvPr id="115" name="Google Shape;115;g2a668859f7c_0_779"/>
          <p:cNvPicPr preferRelativeResize="0"/>
          <p:nvPr/>
        </p:nvPicPr>
        <p:blipFill>
          <a:blip r:embed="rId6">
            <a:alphaModFix/>
          </a:blip>
          <a:stretch>
            <a:fillRect/>
          </a:stretch>
        </p:blipFill>
        <p:spPr>
          <a:xfrm>
            <a:off x="5970550" y="538025"/>
            <a:ext cx="793725" cy="793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2a0c6f9b0a2_0_7"/>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34"/>
              <a:buNone/>
            </a:pPr>
            <a:r>
              <a:rPr b="1" lang="en">
                <a:latin typeface="Montserrat"/>
                <a:ea typeface="Montserrat"/>
                <a:cs typeface="Montserrat"/>
                <a:sym typeface="Montserrat"/>
              </a:rPr>
              <a:t>Goal</a:t>
            </a:r>
            <a:endParaRPr b="1">
              <a:latin typeface="Montserrat"/>
              <a:ea typeface="Montserrat"/>
              <a:cs typeface="Montserrat"/>
              <a:sym typeface="Montserrat"/>
            </a:endParaRPr>
          </a:p>
        </p:txBody>
      </p:sp>
      <p:sp>
        <p:nvSpPr>
          <p:cNvPr id="121" name="Google Shape;121;g2a0c6f9b0a2_0_7"/>
          <p:cNvSpPr txBox="1"/>
          <p:nvPr>
            <p:ph idx="4294967295" type="body"/>
          </p:nvPr>
        </p:nvSpPr>
        <p:spPr>
          <a:xfrm>
            <a:off x="311700" y="945300"/>
            <a:ext cx="8520600" cy="3849900"/>
          </a:xfrm>
          <a:prstGeom prst="rect">
            <a:avLst/>
          </a:prstGeom>
          <a:noFill/>
          <a:ln>
            <a:noFill/>
          </a:ln>
        </p:spPr>
        <p:txBody>
          <a:bodyPr anchorCtr="0" anchor="t" bIns="91425" lIns="91425" spcFirstLastPara="1" rIns="91425" wrap="square" tIns="91425">
            <a:noAutofit/>
          </a:bodyPr>
          <a:lstStyle/>
          <a:p>
            <a:pPr indent="0" lvl="0" marL="0" rtl="0" algn="ctr">
              <a:spcBef>
                <a:spcPts val="1200"/>
              </a:spcBef>
              <a:spcAft>
                <a:spcPts val="0"/>
              </a:spcAft>
              <a:buNone/>
            </a:pPr>
            <a:r>
              <a:rPr lang="en" sz="1500">
                <a:latin typeface="Montserrat"/>
                <a:ea typeface="Montserrat"/>
                <a:cs typeface="Montserrat"/>
                <a:sym typeface="Montserrat"/>
              </a:rPr>
              <a:t>Analyze machine learning techniques </a:t>
            </a:r>
            <a:endParaRPr sz="1500">
              <a:latin typeface="Montserrat"/>
              <a:ea typeface="Montserrat"/>
              <a:cs typeface="Montserrat"/>
              <a:sym typeface="Montserrat"/>
            </a:endParaRPr>
          </a:p>
          <a:p>
            <a:pPr indent="0" lvl="0" marL="0" rtl="0" algn="ctr">
              <a:spcBef>
                <a:spcPts val="1200"/>
              </a:spcBef>
              <a:spcAft>
                <a:spcPts val="0"/>
              </a:spcAft>
              <a:buNone/>
            </a:pPr>
            <a:r>
              <a:t/>
            </a:r>
            <a:endParaRPr sz="1500">
              <a:latin typeface="Montserrat"/>
              <a:ea typeface="Montserrat"/>
              <a:cs typeface="Montserrat"/>
              <a:sym typeface="Montserrat"/>
            </a:endParaRPr>
          </a:p>
          <a:p>
            <a:pPr indent="0" lvl="0" marL="0" rtl="0" algn="ctr">
              <a:spcBef>
                <a:spcPts val="1200"/>
              </a:spcBef>
              <a:spcAft>
                <a:spcPts val="0"/>
              </a:spcAft>
              <a:buNone/>
            </a:pPr>
            <a:r>
              <a:t/>
            </a:r>
            <a:endParaRPr sz="1500">
              <a:latin typeface="Montserrat"/>
              <a:ea typeface="Montserrat"/>
              <a:cs typeface="Montserrat"/>
              <a:sym typeface="Montserrat"/>
            </a:endParaRPr>
          </a:p>
          <a:p>
            <a:pPr indent="0" lvl="0" marL="0" rtl="0" algn="ctr">
              <a:spcBef>
                <a:spcPts val="1200"/>
              </a:spcBef>
              <a:spcAft>
                <a:spcPts val="0"/>
              </a:spcAft>
              <a:buNone/>
            </a:pPr>
            <a:r>
              <a:rPr lang="en" sz="1500">
                <a:latin typeface="Montserrat"/>
                <a:ea typeface="Montserrat"/>
                <a:cs typeface="Montserrat"/>
                <a:sym typeface="Montserrat"/>
              </a:rPr>
              <a:t>Understand how accurately the price of Bitcoin can be predicted </a:t>
            </a:r>
            <a:endParaRPr sz="1500">
              <a:latin typeface="Montserrat"/>
              <a:ea typeface="Montserrat"/>
              <a:cs typeface="Montserrat"/>
              <a:sym typeface="Montserrat"/>
            </a:endParaRPr>
          </a:p>
          <a:p>
            <a:pPr indent="0" lvl="0" marL="0" rtl="0" algn="ctr">
              <a:spcBef>
                <a:spcPts val="1200"/>
              </a:spcBef>
              <a:spcAft>
                <a:spcPts val="0"/>
              </a:spcAft>
              <a:buNone/>
            </a:pPr>
            <a:r>
              <a:t/>
            </a:r>
            <a:endParaRPr sz="1500">
              <a:latin typeface="Montserrat"/>
              <a:ea typeface="Montserrat"/>
              <a:cs typeface="Montserrat"/>
              <a:sym typeface="Montserrat"/>
            </a:endParaRPr>
          </a:p>
          <a:p>
            <a:pPr indent="0" lvl="0" marL="0" rtl="0" algn="ctr">
              <a:spcBef>
                <a:spcPts val="1200"/>
              </a:spcBef>
              <a:spcAft>
                <a:spcPts val="0"/>
              </a:spcAft>
              <a:buNone/>
            </a:pPr>
            <a:r>
              <a:t/>
            </a:r>
            <a:endParaRPr sz="1500">
              <a:latin typeface="Montserrat"/>
              <a:ea typeface="Montserrat"/>
              <a:cs typeface="Montserrat"/>
              <a:sym typeface="Montserrat"/>
            </a:endParaRPr>
          </a:p>
          <a:p>
            <a:pPr indent="0" lvl="0" marL="0" rtl="0" algn="ctr">
              <a:spcBef>
                <a:spcPts val="1200"/>
              </a:spcBef>
              <a:spcAft>
                <a:spcPts val="1200"/>
              </a:spcAft>
              <a:buNone/>
            </a:pPr>
            <a:r>
              <a:rPr b="1" lang="en" sz="1500">
                <a:latin typeface="Montserrat"/>
                <a:ea typeface="Montserrat"/>
                <a:cs typeface="Montserrat"/>
                <a:sym typeface="Montserrat"/>
              </a:rPr>
              <a:t>Can provide added value to cryptocurrency investors and traders?</a:t>
            </a:r>
            <a:endParaRPr b="1" sz="1500">
              <a:latin typeface="Montserrat"/>
              <a:ea typeface="Montserrat"/>
              <a:cs typeface="Montserrat"/>
              <a:sym typeface="Montserrat"/>
            </a:endParaRPr>
          </a:p>
        </p:txBody>
      </p:sp>
      <p:pic>
        <p:nvPicPr>
          <p:cNvPr id="122" name="Google Shape;122;g2a0c6f9b0a2_0_7"/>
          <p:cNvPicPr preferRelativeResize="0"/>
          <p:nvPr/>
        </p:nvPicPr>
        <p:blipFill>
          <a:blip r:embed="rId3">
            <a:alphaModFix/>
          </a:blip>
          <a:stretch>
            <a:fillRect/>
          </a:stretch>
        </p:blipFill>
        <p:spPr>
          <a:xfrm rot="5400000">
            <a:off x="4158798" y="1351875"/>
            <a:ext cx="826426" cy="826426"/>
          </a:xfrm>
          <a:prstGeom prst="rect">
            <a:avLst/>
          </a:prstGeom>
          <a:noFill/>
          <a:ln>
            <a:noFill/>
          </a:ln>
        </p:spPr>
      </p:pic>
      <p:pic>
        <p:nvPicPr>
          <p:cNvPr id="123" name="Google Shape;123;g2a0c6f9b0a2_0_7"/>
          <p:cNvPicPr preferRelativeResize="0"/>
          <p:nvPr/>
        </p:nvPicPr>
        <p:blipFill>
          <a:blip r:embed="rId3">
            <a:alphaModFix/>
          </a:blip>
          <a:stretch>
            <a:fillRect/>
          </a:stretch>
        </p:blipFill>
        <p:spPr>
          <a:xfrm rot="5400000">
            <a:off x="4158786" y="2608925"/>
            <a:ext cx="826426" cy="8264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g26e1760ff98_1_7"/>
          <p:cNvSpPr txBox="1"/>
          <p:nvPr>
            <p:ph idx="4294967295" type="title"/>
          </p:nvPr>
        </p:nvSpPr>
        <p:spPr>
          <a:xfrm>
            <a:off x="719525" y="267425"/>
            <a:ext cx="7038900" cy="592800"/>
          </a:xfrm>
          <a:prstGeom prst="rect">
            <a:avLst/>
          </a:prstGeom>
          <a:noFill/>
          <a:ln>
            <a:noFill/>
          </a:ln>
        </p:spPr>
        <p:txBody>
          <a:bodyPr anchorCtr="0" anchor="t" bIns="91425" lIns="91425" spcFirstLastPara="1" rIns="91425" wrap="square" tIns="91425">
            <a:normAutofit fontScale="90000"/>
          </a:bodyPr>
          <a:lstStyle/>
          <a:p>
            <a:pPr indent="0" lvl="0" marL="0" rtl="0" algn="l">
              <a:spcBef>
                <a:spcPts val="0"/>
              </a:spcBef>
              <a:spcAft>
                <a:spcPts val="0"/>
              </a:spcAft>
              <a:buSzPct val="119033"/>
              <a:buNone/>
            </a:pPr>
            <a:r>
              <a:rPr b="1" lang="en">
                <a:latin typeface="Montserrat"/>
                <a:ea typeface="Montserrat"/>
                <a:cs typeface="Montserrat"/>
                <a:sym typeface="Montserrat"/>
              </a:rPr>
              <a:t>Dataset and features</a:t>
            </a:r>
            <a:endParaRPr b="1">
              <a:latin typeface="Montserrat"/>
              <a:ea typeface="Montserrat"/>
              <a:cs typeface="Montserrat"/>
              <a:sym typeface="Montserrat"/>
            </a:endParaRPr>
          </a:p>
        </p:txBody>
      </p:sp>
      <p:sp>
        <p:nvSpPr>
          <p:cNvPr id="129" name="Google Shape;129;g26e1760ff98_1_7"/>
          <p:cNvSpPr txBox="1"/>
          <p:nvPr>
            <p:ph idx="4294967295" type="body"/>
          </p:nvPr>
        </p:nvSpPr>
        <p:spPr>
          <a:xfrm>
            <a:off x="311700" y="945300"/>
            <a:ext cx="8520600" cy="38499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ontserrat"/>
              <a:buChar char="●"/>
            </a:pPr>
            <a:r>
              <a:rPr b="1" lang="en" sz="1500">
                <a:latin typeface="Montserrat"/>
                <a:ea typeface="Montserrat"/>
                <a:cs typeface="Montserrat"/>
                <a:sym typeface="Montserrat"/>
              </a:rPr>
              <a:t>Collecting Bitcoin data:</a:t>
            </a:r>
            <a:endParaRPr b="1" sz="1500">
              <a:latin typeface="Montserrat"/>
              <a:ea typeface="Montserrat"/>
              <a:cs typeface="Montserrat"/>
              <a:sym typeface="Montserrat"/>
            </a:endParaRPr>
          </a:p>
          <a:p>
            <a:pPr indent="-323850" lvl="1" marL="914400" rtl="0" algn="l">
              <a:lnSpc>
                <a:spcPct val="115000"/>
              </a:lnSpc>
              <a:spcBef>
                <a:spcPts val="0"/>
              </a:spcBef>
              <a:spcAft>
                <a:spcPts val="0"/>
              </a:spcAft>
              <a:buSzPts val="1500"/>
              <a:buChar char="○"/>
            </a:pPr>
            <a:r>
              <a:rPr b="1" lang="en" sz="1500">
                <a:latin typeface="Montserrat"/>
                <a:ea typeface="Montserrat"/>
                <a:cs typeface="Montserrat"/>
                <a:sym typeface="Montserrat"/>
              </a:rPr>
              <a:t>Blockchain.org</a:t>
            </a:r>
            <a:r>
              <a:rPr lang="en" sz="1500">
                <a:latin typeface="Montserrat"/>
                <a:ea typeface="Montserrat"/>
                <a:cs typeface="Montserrat"/>
                <a:sym typeface="Montserrat"/>
              </a:rPr>
              <a:t> </a:t>
            </a:r>
            <a:r>
              <a:rPr lang="en" sz="1500">
                <a:latin typeface="Montserrat"/>
                <a:ea typeface="Montserrat"/>
                <a:cs typeface="Montserrat"/>
                <a:sym typeface="Montserrat"/>
              </a:rPr>
              <a:t>(for blockchain data)</a:t>
            </a:r>
            <a:endParaRPr sz="1500">
              <a:latin typeface="Montserrat"/>
              <a:ea typeface="Montserrat"/>
              <a:cs typeface="Montserrat"/>
              <a:sym typeface="Montserrat"/>
            </a:endParaRPr>
          </a:p>
          <a:p>
            <a:pPr indent="-323850" lvl="1" marL="914400" rtl="0" algn="l">
              <a:lnSpc>
                <a:spcPct val="115000"/>
              </a:lnSpc>
              <a:spcBef>
                <a:spcPts val="0"/>
              </a:spcBef>
              <a:spcAft>
                <a:spcPts val="0"/>
              </a:spcAft>
              <a:buSzPts val="1500"/>
              <a:buChar char="○"/>
            </a:pPr>
            <a:r>
              <a:rPr b="1" lang="en" sz="1500">
                <a:latin typeface="Montserrat"/>
                <a:ea typeface="Montserrat"/>
                <a:cs typeface="Montserrat"/>
                <a:sym typeface="Montserrat"/>
              </a:rPr>
              <a:t>Binance</a:t>
            </a:r>
            <a:r>
              <a:rPr lang="en" sz="1500">
                <a:latin typeface="Montserrat"/>
                <a:ea typeface="Montserrat"/>
                <a:cs typeface="Montserrat"/>
                <a:sym typeface="Montserrat"/>
              </a:rPr>
              <a:t> and </a:t>
            </a:r>
            <a:r>
              <a:rPr b="1" lang="en" sz="1500">
                <a:latin typeface="Montserrat"/>
                <a:ea typeface="Montserrat"/>
                <a:cs typeface="Montserrat"/>
                <a:sym typeface="Montserrat"/>
              </a:rPr>
              <a:t>Kraken</a:t>
            </a:r>
            <a:r>
              <a:rPr lang="en" sz="1500">
                <a:latin typeface="Montserrat"/>
                <a:ea typeface="Montserrat"/>
                <a:cs typeface="Montserrat"/>
                <a:sym typeface="Montserrat"/>
              </a:rPr>
              <a:t> exchanges</a:t>
            </a:r>
            <a:r>
              <a:rPr b="1" lang="en" sz="1500">
                <a:latin typeface="Montserrat"/>
                <a:ea typeface="Montserrat"/>
                <a:cs typeface="Montserrat"/>
                <a:sym typeface="Montserrat"/>
              </a:rPr>
              <a:t> </a:t>
            </a:r>
            <a:r>
              <a:rPr lang="en" sz="1500">
                <a:latin typeface="Montserrat"/>
                <a:ea typeface="Montserrat"/>
                <a:cs typeface="Montserrat"/>
                <a:sym typeface="Montserrat"/>
              </a:rPr>
              <a:t>(for price information)</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Data organized in 15-minute time-frame</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Retrieving the most relevant information from the last four years to current days</a:t>
            </a:r>
            <a:endParaRPr sz="1500">
              <a:latin typeface="Montserrat"/>
              <a:ea typeface="Montserrat"/>
              <a:cs typeface="Montserrat"/>
              <a:sym typeface="Montserrat"/>
            </a:endParaRPr>
          </a:p>
        </p:txBody>
      </p:sp>
      <p:pic>
        <p:nvPicPr>
          <p:cNvPr id="130" name="Google Shape;130;g26e1760ff98_1_7"/>
          <p:cNvPicPr preferRelativeResize="0"/>
          <p:nvPr/>
        </p:nvPicPr>
        <p:blipFill>
          <a:blip r:embed="rId3">
            <a:alphaModFix/>
          </a:blip>
          <a:stretch>
            <a:fillRect/>
          </a:stretch>
        </p:blipFill>
        <p:spPr>
          <a:xfrm>
            <a:off x="6067950" y="267425"/>
            <a:ext cx="1636724" cy="909291"/>
          </a:xfrm>
          <a:prstGeom prst="rect">
            <a:avLst/>
          </a:prstGeom>
          <a:noFill/>
          <a:ln>
            <a:noFill/>
          </a:ln>
        </p:spPr>
      </p:pic>
      <p:pic>
        <p:nvPicPr>
          <p:cNvPr id="131" name="Google Shape;131;g26e1760ff98_1_7"/>
          <p:cNvPicPr preferRelativeResize="0"/>
          <p:nvPr/>
        </p:nvPicPr>
        <p:blipFill>
          <a:blip r:embed="rId4">
            <a:alphaModFix/>
          </a:blip>
          <a:stretch>
            <a:fillRect/>
          </a:stretch>
        </p:blipFill>
        <p:spPr>
          <a:xfrm>
            <a:off x="7645167" y="698650"/>
            <a:ext cx="1498834" cy="843100"/>
          </a:xfrm>
          <a:prstGeom prst="rect">
            <a:avLst/>
          </a:prstGeom>
          <a:noFill/>
          <a:ln>
            <a:noFill/>
          </a:ln>
        </p:spPr>
      </p:pic>
      <p:pic>
        <p:nvPicPr>
          <p:cNvPr id="132" name="Google Shape;132;g26e1760ff98_1_7"/>
          <p:cNvPicPr preferRelativeResize="0"/>
          <p:nvPr/>
        </p:nvPicPr>
        <p:blipFill>
          <a:blip r:embed="rId5">
            <a:alphaModFix/>
          </a:blip>
          <a:stretch>
            <a:fillRect/>
          </a:stretch>
        </p:blipFill>
        <p:spPr>
          <a:xfrm>
            <a:off x="6789025" y="1070150"/>
            <a:ext cx="700475" cy="700475"/>
          </a:xfrm>
          <a:prstGeom prst="rect">
            <a:avLst/>
          </a:prstGeom>
          <a:noFill/>
          <a:ln>
            <a:noFill/>
          </a:ln>
        </p:spPr>
      </p:pic>
      <p:pic>
        <p:nvPicPr>
          <p:cNvPr id="133" name="Google Shape;133;g26e1760ff98_1_7"/>
          <p:cNvPicPr preferRelativeResize="0"/>
          <p:nvPr/>
        </p:nvPicPr>
        <p:blipFill rotWithShape="1">
          <a:blip r:embed="rId6">
            <a:alphaModFix/>
          </a:blip>
          <a:srcRect b="29093" l="2143" r="9290" t="12426"/>
          <a:stretch/>
        </p:blipFill>
        <p:spPr>
          <a:xfrm>
            <a:off x="95925" y="2877450"/>
            <a:ext cx="8912348" cy="1264925"/>
          </a:xfrm>
          <a:prstGeom prst="rect">
            <a:avLst/>
          </a:prstGeom>
          <a:noFill/>
          <a:ln>
            <a:noFill/>
          </a:ln>
        </p:spPr>
      </p:pic>
      <p:sp>
        <p:nvSpPr>
          <p:cNvPr id="134" name="Google Shape;134;g26e1760ff98_1_7"/>
          <p:cNvSpPr/>
          <p:nvPr/>
        </p:nvSpPr>
        <p:spPr>
          <a:xfrm>
            <a:off x="653425" y="3734725"/>
            <a:ext cx="1822500" cy="275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5" name="Google Shape;135;g26e1760ff98_1_7"/>
          <p:cNvSpPr/>
          <p:nvPr/>
        </p:nvSpPr>
        <p:spPr>
          <a:xfrm>
            <a:off x="2580275" y="3106575"/>
            <a:ext cx="3330600" cy="806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36" name="Google Shape;136;g26e1760ff98_1_7"/>
          <p:cNvCxnSpPr/>
          <p:nvPr/>
        </p:nvCxnSpPr>
        <p:spPr>
          <a:xfrm flipH="1">
            <a:off x="6054825" y="3303100"/>
            <a:ext cx="545400" cy="138000"/>
          </a:xfrm>
          <a:prstGeom prst="straightConnector1">
            <a:avLst/>
          </a:prstGeom>
          <a:noFill/>
          <a:ln cap="flat" cmpd="sng" w="9525">
            <a:solidFill>
              <a:srgbClr val="FF0000"/>
            </a:solidFill>
            <a:prstDash val="solid"/>
            <a:round/>
            <a:headEnd len="med" w="med" type="none"/>
            <a:tailEnd len="med" w="med" type="triangle"/>
          </a:ln>
        </p:spPr>
      </p:cxnSp>
      <p:cxnSp>
        <p:nvCxnSpPr>
          <p:cNvPr id="137" name="Google Shape;137;g26e1760ff98_1_7"/>
          <p:cNvCxnSpPr/>
          <p:nvPr/>
        </p:nvCxnSpPr>
        <p:spPr>
          <a:xfrm>
            <a:off x="1324825" y="3441100"/>
            <a:ext cx="188400" cy="248400"/>
          </a:xfrm>
          <a:prstGeom prst="straightConnector1">
            <a:avLst/>
          </a:prstGeom>
          <a:noFill/>
          <a:ln cap="flat" cmpd="sng" w="9525">
            <a:solidFill>
              <a:srgbClr val="FF0000"/>
            </a:solidFill>
            <a:prstDash val="solid"/>
            <a:round/>
            <a:headEnd len="med" w="med" type="none"/>
            <a:tailEnd len="med" w="med" type="triangle"/>
          </a:ln>
        </p:spPr>
      </p:cxnSp>
      <p:sp>
        <p:nvSpPr>
          <p:cNvPr id="138" name="Google Shape;138;g26e1760ff98_1_7"/>
          <p:cNvSpPr txBox="1"/>
          <p:nvPr/>
        </p:nvSpPr>
        <p:spPr>
          <a:xfrm>
            <a:off x="845425" y="3165250"/>
            <a:ext cx="1001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FF0000"/>
                </a:solidFill>
              </a:rPr>
              <a:t>Lateralization</a:t>
            </a:r>
            <a:endParaRPr sz="1000">
              <a:solidFill>
                <a:srgbClr val="FF0000"/>
              </a:solidFill>
            </a:endParaRPr>
          </a:p>
        </p:txBody>
      </p:sp>
      <p:sp>
        <p:nvSpPr>
          <p:cNvPr id="139" name="Google Shape;139;g26e1760ff98_1_7"/>
          <p:cNvSpPr txBox="1"/>
          <p:nvPr/>
        </p:nvSpPr>
        <p:spPr>
          <a:xfrm>
            <a:off x="6530375" y="3106575"/>
            <a:ext cx="1001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FF0000"/>
                </a:solidFill>
              </a:rPr>
              <a:t>High volatility</a:t>
            </a:r>
            <a:endParaRPr sz="1000">
              <a:solidFill>
                <a:srgbClr val="FF0000"/>
              </a:solidFill>
            </a:endParaRPr>
          </a:p>
        </p:txBody>
      </p:sp>
      <p:pic>
        <p:nvPicPr>
          <p:cNvPr id="140" name="Google Shape;140;g26e1760ff98_1_7"/>
          <p:cNvPicPr preferRelativeResize="0"/>
          <p:nvPr/>
        </p:nvPicPr>
        <p:blipFill rotWithShape="1">
          <a:blip r:embed="rId7">
            <a:alphaModFix/>
          </a:blip>
          <a:srcRect b="0" l="10801" r="0" t="0"/>
          <a:stretch/>
        </p:blipFill>
        <p:spPr>
          <a:xfrm>
            <a:off x="251695" y="2538750"/>
            <a:ext cx="1306955" cy="3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